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51"/>
  </p:notesMasterIdLst>
  <p:handoutMasterIdLst>
    <p:handoutMasterId r:id="rId52"/>
  </p:handoutMasterIdLst>
  <p:sldIdLst>
    <p:sldId id="1747" r:id="rId2"/>
    <p:sldId id="1757" r:id="rId3"/>
    <p:sldId id="1759" r:id="rId4"/>
    <p:sldId id="1760" r:id="rId5"/>
    <p:sldId id="1754" r:id="rId6"/>
    <p:sldId id="1861" r:id="rId7"/>
    <p:sldId id="1862" r:id="rId8"/>
    <p:sldId id="1784" r:id="rId9"/>
    <p:sldId id="1786" r:id="rId10"/>
    <p:sldId id="1787" r:id="rId11"/>
    <p:sldId id="1788" r:id="rId12"/>
    <p:sldId id="1789" r:id="rId13"/>
    <p:sldId id="1790" r:id="rId14"/>
    <p:sldId id="1791" r:id="rId15"/>
    <p:sldId id="1792" r:id="rId16"/>
    <p:sldId id="1793" r:id="rId17"/>
    <p:sldId id="1794" r:id="rId18"/>
    <p:sldId id="1795" r:id="rId19"/>
    <p:sldId id="1796" r:id="rId20"/>
    <p:sldId id="1797" r:id="rId21"/>
    <p:sldId id="1798" r:id="rId22"/>
    <p:sldId id="1799" r:id="rId23"/>
    <p:sldId id="1863" r:id="rId24"/>
    <p:sldId id="1819" r:id="rId25"/>
    <p:sldId id="1822" r:id="rId26"/>
    <p:sldId id="1804" r:id="rId27"/>
    <p:sldId id="1802" r:id="rId28"/>
    <p:sldId id="1805" r:id="rId29"/>
    <p:sldId id="1806" r:id="rId30"/>
    <p:sldId id="1809" r:id="rId31"/>
    <p:sldId id="1812" r:id="rId32"/>
    <p:sldId id="1817" r:id="rId33"/>
    <p:sldId id="1818" r:id="rId34"/>
    <p:sldId id="1858" r:id="rId35"/>
    <p:sldId id="1859" r:id="rId36"/>
    <p:sldId id="1860" r:id="rId37"/>
    <p:sldId id="1824" r:id="rId38"/>
    <p:sldId id="1825" r:id="rId39"/>
    <p:sldId id="1826" r:id="rId40"/>
    <p:sldId id="1827" r:id="rId41"/>
    <p:sldId id="1828" r:id="rId42"/>
    <p:sldId id="1829" r:id="rId43"/>
    <p:sldId id="1830" r:id="rId44"/>
    <p:sldId id="1831" r:id="rId45"/>
    <p:sldId id="1832" r:id="rId46"/>
    <p:sldId id="1833" r:id="rId47"/>
    <p:sldId id="1834" r:id="rId48"/>
    <p:sldId id="1835" r:id="rId49"/>
    <p:sldId id="1836" r:id="rId50"/>
  </p:sldIdLst>
  <p:sldSz cx="9144000" cy="6858000" type="screen4x3"/>
  <p:notesSz cx="6954838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19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00"/>
    <a:srgbClr val="FF9933"/>
    <a:srgbClr val="0033CC"/>
    <a:srgbClr val="FE1200"/>
    <a:srgbClr val="FF0000"/>
    <a:srgbClr val="DDDDDD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152" autoAdjust="0"/>
    <p:restoredTop sz="91304" autoAdjust="0"/>
  </p:normalViewPr>
  <p:slideViewPr>
    <p:cSldViewPr>
      <p:cViewPr varScale="1">
        <p:scale>
          <a:sx n="51" d="100"/>
          <a:sy n="51" d="100"/>
        </p:scale>
        <p:origin x="930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21009"/>
    </p:cViewPr>
  </p:sorterViewPr>
  <p:notesViewPr>
    <p:cSldViewPr>
      <p:cViewPr varScale="1">
        <p:scale>
          <a:sx n="49" d="100"/>
          <a:sy n="49" d="100"/>
        </p:scale>
        <p:origin x="-2309" y="-86"/>
      </p:cViewPr>
      <p:guideLst>
        <p:guide orient="horz" pos="2932"/>
        <p:guide pos="219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926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49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9264" y="8842723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E43B3E48-8F7D-41C1-BF40-6A6A7D8075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53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0774" y="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73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0938" y="698500"/>
            <a:ext cx="4652962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6708" y="4422131"/>
            <a:ext cx="5101422" cy="4188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0774" y="8844261"/>
            <a:ext cx="3014065" cy="46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30" tIns="46465" rIns="92930" bIns="46465" numCol="1" anchor="b" anchorCtr="0" compatLnSpc="1">
            <a:prstTxWarp prst="textNoShape">
              <a:avLst/>
            </a:prstTxWarp>
          </a:bodyPr>
          <a:lstStyle>
            <a:lvl1pPr algn="r" defTabSz="92947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9575C308-D142-4DE6-8CF3-65FDFE6FE9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51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83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defTabSz="9667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47996F9-B3CC-4184-A780-2F604D08CFA2}" type="slidenum">
              <a:rPr lang="en-US" altLang="en-US" sz="1300" smtClean="0"/>
              <a:pPr algn="r" eaLnBrk="1" hangingPunct="1">
                <a:spcBef>
                  <a:spcPct val="0"/>
                </a:spcBef>
              </a:pPr>
              <a:t>23</a:t>
            </a:fld>
            <a:endParaRPr lang="en-US" altLang="en-US" sz="1300" smtClean="0"/>
          </a:p>
        </p:txBody>
      </p:sp>
      <p:sp>
        <p:nvSpPr>
          <p:cNvPr id="621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15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8440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859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57660" indent="-291408" algn="l" defTabSz="9859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65631" indent="-233126" algn="l" defTabSz="9859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31884" indent="-233126" algn="l" defTabSz="9859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98137" indent="-233126" algn="l" defTabSz="98593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64389" indent="-233126" defTabSz="985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3030642" indent="-233126" defTabSz="985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96894" indent="-233126" defTabSz="985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963147" indent="-233126" defTabSz="98593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7BC5598-9CD9-48B3-AA97-A56898910916}" type="slidenum">
              <a:rPr lang="en-US" altLang="en-US" sz="130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</a:pPr>
              <a:t>34</a:t>
            </a:fld>
            <a:endParaRPr lang="en-US" altLang="en-US" sz="1300">
              <a:solidFill>
                <a:prstClr val="black"/>
              </a:solidFill>
            </a:endParaRPr>
          </a:p>
        </p:txBody>
      </p:sp>
      <p:sp>
        <p:nvSpPr>
          <p:cNvPr id="640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0163" y="731838"/>
            <a:ext cx="4883150" cy="3662362"/>
          </a:xfrm>
          <a:ln/>
        </p:spPr>
      </p:sp>
      <p:sp>
        <p:nvSpPr>
          <p:cNvPr id="6400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7288" y="4640071"/>
            <a:ext cx="5489957" cy="4396195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95011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3032550C-7F06-4AAF-81FA-25C0D098D211}" type="datetime1">
              <a:rPr lang="en-US" sz="13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/>
              <a:t>9/18/2018</a:t>
            </a:fld>
            <a:endParaRPr lang="en-US" sz="13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1505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4E07E1A3-1B0E-453C-91C4-A914F36996F3}" type="slidenum">
              <a:rPr lang="en-US" sz="13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/>
              <a:t>37</a:t>
            </a:fld>
            <a:endParaRPr lang="en-US" sz="13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0" y="731838"/>
            <a:ext cx="4883150" cy="3662362"/>
          </a:xfrm>
          <a:ln/>
        </p:spPr>
      </p:sp>
      <p:sp>
        <p:nvSpPr>
          <p:cNvPr id="1505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17709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3032550C-7F06-4AAF-81FA-25C0D098D211}" type="datetime1">
              <a:rPr lang="en-US" sz="13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/>
              <a:t>9/18/2018</a:t>
            </a:fld>
            <a:endParaRPr lang="en-US" sz="13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13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*</a:t>
            </a:r>
          </a:p>
        </p:txBody>
      </p:sp>
      <p:sp>
        <p:nvSpPr>
          <p:cNvPr id="1505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93346" indent="-305133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220532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708745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96959" indent="-244106" eaLnBrk="0" hangingPunct="0"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685172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3173385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61598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49811" indent="-244106" eaLnBrk="0" fontAlgn="base" hangingPunct="0">
              <a:spcBef>
                <a:spcPct val="30000"/>
              </a:spcBef>
              <a:spcAft>
                <a:spcPct val="0"/>
              </a:spcAft>
              <a:defRPr sz="25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4E07E1A3-1B0E-453C-91C4-A914F36996F3}" type="slidenum">
              <a:rPr lang="en-US" sz="13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eaLnBrk="1" hangingPunct="1"/>
              <a:t>39</a:t>
            </a:fld>
            <a:endParaRPr lang="en-US" sz="13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5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1750" y="731838"/>
            <a:ext cx="4883150" cy="3662362"/>
          </a:xfrm>
          <a:ln/>
        </p:spPr>
      </p:sp>
      <p:sp>
        <p:nvSpPr>
          <p:cNvPr id="15053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666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084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575C308-D142-4DE6-8CF3-65FDFE6FE9A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49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371600"/>
            <a:ext cx="77724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959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13415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05198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678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173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7" descr="UTlogo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2313" y="6345238"/>
            <a:ext cx="6858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8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127000">
            <a:solidFill>
              <a:srgbClr val="E2820E"/>
            </a:solidFill>
            <a:miter lim="800000"/>
            <a:headEnd/>
            <a:tailEnd/>
          </a:ln>
          <a:effectLst>
            <a:prstShdw prst="shdw17" dist="17961" dir="13500000">
              <a:srgbClr val="884E08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92075" tIns="46038" rIns="92075" bIns="46038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216508" y="6446994"/>
            <a:ext cx="26136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384T / 323</a:t>
            </a:r>
          </a:p>
        </p:txBody>
      </p:sp>
    </p:spTree>
    <p:extLst>
      <p:ext uri="{BB962C8B-B14F-4D97-AF65-F5344CB8AC3E}">
        <p14:creationId xmlns:p14="http://schemas.microsoft.com/office/powerpoint/2010/main" val="107826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5" r:id="rId3"/>
    <p:sldLayoutId id="2147484266" r:id="rId4"/>
    <p:sldLayoutId id="2147484267" r:id="rId5"/>
  </p:sldLayoutIdLst>
  <p:transition spd="slow"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rgbClr val="3333FF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3300"/>
        </a:buClr>
        <a:buFont typeface="Webdings" pitchFamily="18" charset="2"/>
        <a:buChar char="4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source=images&amp;cd=&amp;cad=rja&amp;uact=8&amp;ved=0CAgQjRw&amp;url=http://commons.wikimedia.org/wiki/File:PSM_V67_D097_John_William_Strutt.png&amp;ei=gtIOVbfhIZLvgwSNuIGoBg&amp;psig=AFQjCNF7NF0NIjvjTwSasbaUX_42Tn345g&amp;ust=1427121154705768" TargetMode="Externa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276600" y="254697"/>
            <a:ext cx="2743200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r>
              <a:rPr lang="en-US" sz="4800" kern="0" dirty="0" smtClean="0"/>
              <a:t>Lecture 6</a:t>
            </a:r>
            <a:endParaRPr lang="en-US" sz="4800" kern="0" dirty="0"/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186070" y="999649"/>
            <a:ext cx="8686800" cy="57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–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Font typeface="Webdings" pitchFamily="18" charset="2"/>
              <a:buChar char="4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kern="0" dirty="0" smtClean="0"/>
              <a:t>Chemical Engineering for Micro/Nano Fabrication</a:t>
            </a:r>
          </a:p>
          <a:p>
            <a:endParaRPr lang="en-US" kern="0" dirty="0" smtClean="0"/>
          </a:p>
          <a:p>
            <a:endParaRPr lang="en-US" kern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6391" y="1852390"/>
            <a:ext cx="5146158" cy="4055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429000" y="6186876"/>
            <a:ext cx="2860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Let there be light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56525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524" y="-130266"/>
            <a:ext cx="7886700" cy="1325563"/>
          </a:xfrm>
        </p:spPr>
        <p:txBody>
          <a:bodyPr/>
          <a:lstStyle/>
          <a:p>
            <a:pPr algn="ctr"/>
            <a:r>
              <a:rPr lang="en-US" dirty="0" smtClean="0"/>
              <a:t>The LIGA Process and MEMS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 Micro </a:t>
            </a:r>
            <a:r>
              <a:rPr lang="en-US" dirty="0" err="1" smtClean="0"/>
              <a:t>Electo</a:t>
            </a:r>
            <a:r>
              <a:rPr lang="en-US" dirty="0" smtClean="0"/>
              <a:t> Mechanical Systems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490" y="1568951"/>
            <a:ext cx="4847168" cy="435133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411" y="1195297"/>
            <a:ext cx="5343247" cy="51508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0781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LIGA PROCESS</a:t>
            </a:r>
            <a:endParaRPr lang="en-US" dirty="0"/>
          </a:p>
        </p:txBody>
      </p:sp>
      <p:pic>
        <p:nvPicPr>
          <p:cNvPr id="6146" name="Picture 2" descr="Image result for LIGA process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7000"/>
                    </a14:imgEffect>
                    <a14:imgEffect>
                      <a14:brightnessContrast contras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08" y="828773"/>
            <a:ext cx="3505200" cy="266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744" y="913688"/>
            <a:ext cx="3764456" cy="25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compliantmechanisms.byu.edu/sites/compliantmechanisms.byu.edu/files/image/Fig2.jpg">
            <a:extLst>
              <a:ext uri="{FF2B5EF4-FFF2-40B4-BE49-F238E27FC236}">
                <a16:creationId xmlns:a16="http://schemas.microsoft.com/office/drawing/2014/main" id="{D81510D6-B4B4-405E-9C17-14B9F3E55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3800"/>
            <a:ext cx="32004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3744" y="3489539"/>
            <a:ext cx="3793896" cy="324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053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Axis Accelerometer   EE-UC Berkeley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0" y="1447800"/>
            <a:ext cx="3581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7500" t="24400" r="10833" b="9200"/>
          <a:stretch/>
        </p:blipFill>
        <p:spPr>
          <a:xfrm>
            <a:off x="343359" y="1447800"/>
            <a:ext cx="8457282" cy="415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319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351" t="43802" r="52982" b="23606"/>
          <a:stretch/>
        </p:blipFill>
        <p:spPr>
          <a:xfrm>
            <a:off x="345209" y="365126"/>
            <a:ext cx="8453581" cy="5811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1726" y="152313"/>
            <a:ext cx="5839327" cy="62374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54771842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822" y="204705"/>
            <a:ext cx="8923178" cy="611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399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0349" t="21215" r="30697" b="27519"/>
          <a:stretch/>
        </p:blipFill>
        <p:spPr>
          <a:xfrm>
            <a:off x="339691" y="731808"/>
            <a:ext cx="7123814" cy="52737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89285" y="209391"/>
            <a:ext cx="29938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RUN OUT ERROR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1969398"/>
            <a:ext cx="19009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Run out mag error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d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rg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/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L</a:t>
            </a:r>
          </a:p>
          <a:p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86656" y="990600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Penumbral  blur</a:t>
            </a:r>
          </a:p>
          <a:p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   </a:t>
            </a:r>
            <a:r>
              <a:rPr lang="el-GR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δ </a:t>
            </a:r>
            <a:r>
              <a:rPr lang="el-GR" dirty="0">
                <a:solidFill>
                  <a:srgbClr val="000000"/>
                </a:solidFill>
                <a:latin typeface="Times New Roman" panose="02020603050405020304" pitchFamily="18" charset="0"/>
              </a:rPr>
              <a:t>=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ag 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/ </a:t>
            </a:r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</a:rPr>
              <a:t>L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53585" y="5943198"/>
            <a:ext cx="4746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Source needs to be very far away!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56736" y="6344327"/>
            <a:ext cx="43062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but intensity proportional to 1/L</a:t>
            </a:r>
            <a:r>
              <a:rPr lang="en-US" sz="2400" baseline="30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55916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8"/>
          <a:stretch/>
        </p:blipFill>
        <p:spPr>
          <a:xfrm>
            <a:off x="228601" y="152400"/>
            <a:ext cx="8686800" cy="613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954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-12425"/>
            <a:ext cx="8134717" cy="60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4076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228600"/>
            <a:ext cx="8518359" cy="626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2374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46" t="18020" r="28479" b="23337"/>
          <a:stretch/>
        </p:blipFill>
        <p:spPr>
          <a:xfrm>
            <a:off x="333876" y="0"/>
            <a:ext cx="8181474" cy="630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0245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026" y="762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Rayleigh’s Rule…”</a:t>
            </a:r>
            <a:r>
              <a:rPr lang="en-US" sz="5400" i="1" dirty="0" smtClean="0"/>
              <a:t>k”</a:t>
            </a:r>
            <a:endParaRPr lang="en-US" sz="5400" i="1" dirty="0"/>
          </a:p>
        </p:txBody>
      </p:sp>
      <p:pic>
        <p:nvPicPr>
          <p:cNvPr id="4" name="Picture 2" descr="http://t2.gstatic.com/images?q=tbn:ANd9GcRr7GD4MGtZGSPaf9ErlZ9Pl1SSHn-J4eTfrYbNnirD0mXAQizu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219200"/>
            <a:ext cx="2267795" cy="32725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76400" y="5136516"/>
            <a:ext cx="609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The Nobel Prize in Physics 1904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3165722" y="5680984"/>
            <a:ext cx="2838207" cy="819278"/>
            <a:chOff x="2739261" y="1098633"/>
            <a:chExt cx="3810122" cy="1362179"/>
          </a:xfrm>
        </p:grpSpPr>
        <p:sp>
          <p:nvSpPr>
            <p:cNvPr id="7" name="Rounded Rectangle 6"/>
            <p:cNvSpPr/>
            <p:nvPr/>
          </p:nvSpPr>
          <p:spPr bwMode="auto">
            <a:xfrm>
              <a:off x="2739261" y="1098633"/>
              <a:ext cx="3810122" cy="1362179"/>
            </a:xfrm>
            <a:prstGeom prst="roundRect">
              <a:avLst/>
            </a:prstGeom>
            <a:solidFill>
              <a:srgbClr val="808080">
                <a:lumMod val="20000"/>
                <a:lumOff val="80000"/>
              </a:srgbClr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>
                <a:spcBef>
                  <a:spcPct val="30000"/>
                </a:spcBef>
                <a:defRPr/>
              </a:pPr>
              <a:endParaRPr lang="en-US" sz="2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3104737" y="1157422"/>
            <a:ext cx="3024188" cy="1244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23" name="CS ChemDraw Drawing" r:id="rId5" imgW="1019071" imgH="418732" progId="ChemDraw.Document.6.0">
                    <p:embed/>
                  </p:oleObj>
                </mc:Choice>
                <mc:Fallback>
                  <p:oleObj name="CS ChemDraw Drawing" r:id="rId5" imgW="1019071" imgH="418732" progId="ChemDraw.Document.6.0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04737" y="1157422"/>
                          <a:ext cx="3024188" cy="12446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Rectangle 11"/>
          <p:cNvSpPr/>
          <p:nvPr/>
        </p:nvSpPr>
        <p:spPr>
          <a:xfrm>
            <a:off x="3776721" y="4766219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1842-1919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354568" y="4416271"/>
            <a:ext cx="44605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John William </a:t>
            </a:r>
            <a:r>
              <a:rPr lang="en-US" sz="2000" b="1" dirty="0" err="1"/>
              <a:t>Strutt</a:t>
            </a:r>
            <a:r>
              <a:rPr lang="en-US" sz="2000" dirty="0"/>
              <a:t>, third Baron Rayleigh</a:t>
            </a:r>
          </a:p>
        </p:txBody>
      </p:sp>
    </p:spTree>
    <p:extLst>
      <p:ext uri="{BB962C8B-B14F-4D97-AF65-F5344CB8AC3E}">
        <p14:creationId xmlns:p14="http://schemas.microsoft.com/office/powerpoint/2010/main" val="372126006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" r="5600"/>
          <a:stretch/>
        </p:blipFill>
        <p:spPr>
          <a:xfrm>
            <a:off x="457200" y="228600"/>
            <a:ext cx="8534400" cy="649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760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430" y="228600"/>
            <a:ext cx="8657140" cy="611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2781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609600"/>
          </a:xfrm>
        </p:spPr>
        <p:txBody>
          <a:bodyPr/>
          <a:lstStyle/>
          <a:p>
            <a:r>
              <a:rPr lang="en-US" dirty="0" smtClean="0"/>
              <a:t>In the end….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351338"/>
          </a:xfrm>
        </p:spPr>
        <p:txBody>
          <a:bodyPr/>
          <a:lstStyle/>
          <a:p>
            <a:r>
              <a:rPr lang="en-US" dirty="0" smtClean="0"/>
              <a:t>Over lay and mask issues killed the x-ray program</a:t>
            </a:r>
          </a:p>
          <a:p>
            <a:pPr lvl="1"/>
            <a:r>
              <a:rPr lang="en-US" dirty="0" smtClean="0"/>
              <a:t>Distortion due to patterning</a:t>
            </a:r>
          </a:p>
          <a:p>
            <a:pPr lvl="1"/>
            <a:r>
              <a:rPr lang="en-US" dirty="0" smtClean="0"/>
              <a:t>Heating</a:t>
            </a:r>
          </a:p>
          <a:p>
            <a:pPr lvl="1"/>
            <a:r>
              <a:rPr lang="en-US" dirty="0" smtClean="0"/>
              <a:t>Optical transparency issues</a:t>
            </a:r>
          </a:p>
          <a:p>
            <a:pPr lvl="1"/>
            <a:endParaRPr lang="en-US" dirty="0"/>
          </a:p>
          <a:p>
            <a:r>
              <a:rPr lang="en-US" dirty="0" smtClean="0"/>
              <a:t>Optics caught up and was cheaper, faster and safer.  </a:t>
            </a:r>
          </a:p>
          <a:p>
            <a:pPr lvl="1"/>
            <a:r>
              <a:rPr lang="en-US" dirty="0" smtClean="0"/>
              <a:t>I-line steppers could out perform the x-ray system  </a:t>
            </a:r>
          </a:p>
          <a:p>
            <a:pPr lvl="1"/>
            <a:endParaRPr lang="en-US" dirty="0"/>
          </a:p>
          <a:p>
            <a:r>
              <a:rPr lang="en-US" dirty="0" smtClean="0"/>
              <a:t>LIGA led to MEMS which is alive and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5504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28600"/>
            <a:ext cx="8353425" cy="593725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smtClean="0"/>
              <a:t>The Landscape is littered with NGL’s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051272" y="832885"/>
            <a:ext cx="7772400" cy="4114800"/>
          </a:xfr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 smtClean="0"/>
              <a:t>Electron Beam direct write</a:t>
            </a:r>
          </a:p>
          <a:p>
            <a:pPr eaLnBrk="1" hangingPunct="1"/>
            <a:r>
              <a:rPr lang="en-US" altLang="en-US" dirty="0" smtClean="0"/>
              <a:t>Write with many electron beams</a:t>
            </a:r>
          </a:p>
          <a:p>
            <a:pPr eaLnBrk="1" hangingPunct="1"/>
            <a:r>
              <a:rPr lang="en-US" altLang="en-US" dirty="0" smtClean="0"/>
              <a:t>Project electron beams</a:t>
            </a:r>
          </a:p>
          <a:p>
            <a:pPr eaLnBrk="1" hangingPunct="1"/>
            <a:r>
              <a:rPr lang="en-US" altLang="en-US" dirty="0" smtClean="0"/>
              <a:t>157nm Photolithography</a:t>
            </a:r>
          </a:p>
          <a:p>
            <a:pPr eaLnBrk="1" hangingPunct="1"/>
            <a:r>
              <a:rPr lang="en-US" altLang="en-US" dirty="0" smtClean="0"/>
              <a:t>Shadow printing with Synchrotron X-rays</a:t>
            </a:r>
          </a:p>
        </p:txBody>
      </p:sp>
      <p:grpSp>
        <p:nvGrpSpPr>
          <p:cNvPr id="343049" name="Group 5"/>
          <p:cNvGrpSpPr>
            <a:grpSpLocks/>
          </p:cNvGrpSpPr>
          <p:nvPr/>
        </p:nvGrpSpPr>
        <p:grpSpPr bwMode="auto">
          <a:xfrm>
            <a:off x="1857201" y="3215242"/>
            <a:ext cx="4191000" cy="2419349"/>
            <a:chOff x="2160" y="1248"/>
            <a:chExt cx="3294" cy="2244"/>
          </a:xfrm>
        </p:grpSpPr>
        <p:pic>
          <p:nvPicPr>
            <p:cNvPr id="343051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248"/>
              <a:ext cx="3294" cy="22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3052" name="Text Box 7"/>
            <p:cNvSpPr txBox="1">
              <a:spLocks noChangeArrowheads="1"/>
            </p:cNvSpPr>
            <p:nvPr/>
          </p:nvSpPr>
          <p:spPr bwMode="auto">
            <a:xfrm rot="190789">
              <a:off x="2638" y="2111"/>
              <a:ext cx="8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sz="2000">
                  <a:solidFill>
                    <a:schemeClr val="bg1"/>
                  </a:solidFill>
                  <a:cs typeface="Times New Roman" pitchFamily="18" charset="0"/>
                </a:rPr>
                <a:t>157nm</a:t>
              </a:r>
            </a:p>
          </p:txBody>
        </p:sp>
        <p:sp>
          <p:nvSpPr>
            <p:cNvPr id="343053" name="Text Box 8"/>
            <p:cNvSpPr txBox="1">
              <a:spLocks noChangeArrowheads="1"/>
            </p:cNvSpPr>
            <p:nvPr/>
          </p:nvSpPr>
          <p:spPr bwMode="auto">
            <a:xfrm rot="214663">
              <a:off x="4173" y="2111"/>
              <a:ext cx="816" cy="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  <a:cs typeface="Times New Roman" pitchFamily="18" charset="0"/>
                </a:rPr>
                <a:t>X-ray</a:t>
              </a:r>
            </a:p>
          </p:txBody>
        </p:sp>
      </p:grpSp>
      <p:sp>
        <p:nvSpPr>
          <p:cNvPr id="343045" name="Text Box 10"/>
          <p:cNvSpPr txBox="1">
            <a:spLocks noChangeArrowheads="1"/>
          </p:cNvSpPr>
          <p:nvPr/>
        </p:nvSpPr>
        <p:spPr bwMode="auto">
          <a:xfrm rot="190789">
            <a:off x="5683250" y="5165725"/>
            <a:ext cx="1038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cs typeface="Times New Roman" pitchFamily="18" charset="0"/>
              </a:rPr>
              <a:t>157nm</a:t>
            </a:r>
          </a:p>
        </p:txBody>
      </p:sp>
      <p:grpSp>
        <p:nvGrpSpPr>
          <p:cNvPr id="343046" name="Group 11"/>
          <p:cNvGrpSpPr>
            <a:grpSpLocks/>
          </p:cNvGrpSpPr>
          <p:nvPr/>
        </p:nvGrpSpPr>
        <p:grpSpPr bwMode="auto">
          <a:xfrm>
            <a:off x="3876675" y="3225802"/>
            <a:ext cx="2179637" cy="2419350"/>
            <a:chOff x="4391" y="2032"/>
            <a:chExt cx="1373" cy="1524"/>
          </a:xfrm>
        </p:grpSpPr>
        <p:pic>
          <p:nvPicPr>
            <p:cNvPr id="343047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92"/>
            <a:stretch>
              <a:fillRect/>
            </a:stretch>
          </p:blipFill>
          <p:spPr bwMode="auto">
            <a:xfrm>
              <a:off x="4391" y="2032"/>
              <a:ext cx="1373" cy="1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3048" name="Text Box 13"/>
            <p:cNvSpPr txBox="1">
              <a:spLocks noChangeArrowheads="1"/>
            </p:cNvSpPr>
            <p:nvPr/>
          </p:nvSpPr>
          <p:spPr bwMode="auto">
            <a:xfrm rot="214663">
              <a:off x="4787" y="2581"/>
              <a:ext cx="65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cs typeface="Times New Roman" pitchFamily="18" charset="0"/>
                </a:rPr>
                <a:t>X-ray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68172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229" y="0"/>
            <a:ext cx="8515350" cy="1325563"/>
          </a:xfrm>
        </p:spPr>
        <p:txBody>
          <a:bodyPr/>
          <a:lstStyle/>
          <a:p>
            <a:r>
              <a:rPr lang="en-US" dirty="0" smtClean="0"/>
              <a:t>Focused ion beam lithography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36943" y="979390"/>
            <a:ext cx="3290552" cy="58786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33600"/>
            <a:ext cx="2804403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5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1E07D-A983-4E0F-95A0-D826C806F4E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0" name="Picture 4" descr="Image result for gallium ion">
            <a:extLst>
              <a:ext uri="{FF2B5EF4-FFF2-40B4-BE49-F238E27FC236}">
                <a16:creationId xmlns:a16="http://schemas.microsoft.com/office/drawing/2014/main" id="{80CC1730-8865-49CE-B326-057F2D1C73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2" t="9543"/>
          <a:stretch/>
        </p:blipFill>
        <p:spPr bwMode="auto">
          <a:xfrm>
            <a:off x="3200400" y="1057020"/>
            <a:ext cx="3443502" cy="351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orsayphysics.com/upload/1468146462.JPG">
            <a:extLst>
              <a:ext uri="{FF2B5EF4-FFF2-40B4-BE49-F238E27FC236}">
                <a16:creationId xmlns:a16="http://schemas.microsoft.com/office/drawing/2014/main" id="{5B921C91-9182-4525-AB0A-7EEF05EEC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44" r="50853" b="17474"/>
          <a:stretch/>
        </p:blipFill>
        <p:spPr bwMode="auto">
          <a:xfrm>
            <a:off x="3856990" y="4988217"/>
            <a:ext cx="2696210" cy="1331389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FB3B44-48E1-42DB-B232-8A6AA93903A7}"/>
              </a:ext>
            </a:extLst>
          </p:cNvPr>
          <p:cNvSpPr/>
          <p:nvPr/>
        </p:nvSpPr>
        <p:spPr>
          <a:xfrm>
            <a:off x="4451049" y="4038600"/>
            <a:ext cx="158510" cy="20703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89091B-6D95-4464-B895-D338198AAD05}"/>
              </a:ext>
            </a:extLst>
          </p:cNvPr>
          <p:cNvCxnSpPr>
            <a:cxnSpLocks/>
          </p:cNvCxnSpPr>
          <p:nvPr/>
        </p:nvCxnSpPr>
        <p:spPr>
          <a:xfrm flipH="1">
            <a:off x="3856990" y="4245634"/>
            <a:ext cx="594059" cy="742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2780509-D205-414B-A883-B3F33A098091}"/>
              </a:ext>
            </a:extLst>
          </p:cNvPr>
          <p:cNvCxnSpPr/>
          <p:nvPr/>
        </p:nvCxnSpPr>
        <p:spPr>
          <a:xfrm>
            <a:off x="4609559" y="4245634"/>
            <a:ext cx="1943641" cy="74258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82770" y="447420"/>
            <a:ext cx="7772400" cy="609600"/>
          </a:xfrm>
        </p:spPr>
        <p:txBody>
          <a:bodyPr/>
          <a:lstStyle/>
          <a:p>
            <a:pPr algn="ctr"/>
            <a:r>
              <a:rPr lang="en-US" dirty="0" smtClean="0"/>
              <a:t>Liquid Metal Ion 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59139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CF568-0595-449B-8FA9-F18D2501A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Inelastic (Electronic) Collisions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79765D-6D9C-49BE-B62D-44F401C33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00600"/>
          </a:xfrm>
        </p:spPr>
        <p:txBody>
          <a:bodyPr/>
          <a:lstStyle/>
          <a:p>
            <a:r>
              <a:rPr lang="en-US" dirty="0"/>
              <a:t>Conversion of KE to other forms of energy</a:t>
            </a:r>
          </a:p>
          <a:p>
            <a:pPr lvl="1"/>
            <a:r>
              <a:rPr lang="en-US" dirty="0"/>
              <a:t>Required for ion induced chemical reaction</a:t>
            </a:r>
          </a:p>
          <a:p>
            <a:r>
              <a:rPr lang="en-US" dirty="0"/>
              <a:t>Negligible scattering of incident ion</a:t>
            </a:r>
          </a:p>
          <a:p>
            <a:r>
              <a:rPr lang="en-US" dirty="0"/>
              <a:t>Ionization of target atoms and SE generation</a:t>
            </a:r>
          </a:p>
          <a:p>
            <a:pPr lvl="1"/>
            <a:r>
              <a:rPr lang="en-US" dirty="0"/>
              <a:t>SE play significant role in bond dissociation – resists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497DEB-0359-45BB-8D08-7C494C0294C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particle &#10;beam &#10;transverse straggle &#10;forward scatterin &#10;spot size &#10;V &#10;SE range &#10;m &#10;resist &#10;substrate &#10;Fig. 1. Factors limiting resolution of IBL. A focused ion beam irradiates a resist layer on a &#10;substrate. The three factors limiting resolution are (i) spot size of the beam (ii) ion scattering &#10;and (iii) secondary electron emission. &#10;Reprinted with permission from Winston D. et al., 2009. Scanning-helium-ion-beam &#10;lithography with hydrogen silsesquioxane resist. JVST B 27(6), 2702. Copyright 2009, &#10;American Vacuum Society ">
            <a:extLst>
              <a:ext uri="{FF2B5EF4-FFF2-40B4-BE49-F238E27FC236}">
                <a16:creationId xmlns:a16="http://schemas.microsoft.com/office/drawing/2014/main" id="{54867AC4-79CB-4EA2-AF4C-DD51D8A11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r="16132" b="36080"/>
          <a:stretch/>
        </p:blipFill>
        <p:spPr bwMode="auto">
          <a:xfrm>
            <a:off x="1143000" y="3276600"/>
            <a:ext cx="6383547" cy="299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C8B9F16-B70A-4DA2-914A-C7552116D254}"/>
              </a:ext>
            </a:extLst>
          </p:cNvPr>
          <p:cNvSpPr txBox="1"/>
          <p:nvPr/>
        </p:nvSpPr>
        <p:spPr>
          <a:xfrm>
            <a:off x="8701250" y="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[6]</a:t>
            </a:r>
          </a:p>
        </p:txBody>
      </p:sp>
    </p:spTree>
    <p:extLst>
      <p:ext uri="{BB962C8B-B14F-4D97-AF65-F5344CB8AC3E}">
        <p14:creationId xmlns:p14="http://schemas.microsoft.com/office/powerpoint/2010/main" val="34133523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CE8D7-0C9E-4151-8CFD-3BC48D5ED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7772400" cy="609600"/>
          </a:xfrm>
        </p:spPr>
        <p:txBody>
          <a:bodyPr/>
          <a:lstStyle/>
          <a:p>
            <a:r>
              <a:rPr lang="en-US" dirty="0"/>
              <a:t>Motivation: 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A9C7B-6281-49C9-BA99-B123AC1C6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143000"/>
            <a:ext cx="7772400" cy="4800600"/>
          </a:xfrm>
        </p:spPr>
        <p:txBody>
          <a:bodyPr/>
          <a:lstStyle/>
          <a:p>
            <a:r>
              <a:rPr lang="en-US" dirty="0"/>
              <a:t>Small particle wavelength -Not diffraction limited</a:t>
            </a:r>
          </a:p>
          <a:p>
            <a:r>
              <a:rPr lang="en-US" dirty="0"/>
              <a:t>Large Mass</a:t>
            </a:r>
          </a:p>
          <a:p>
            <a:pPr lvl="1"/>
            <a:r>
              <a:rPr lang="en-US" dirty="0"/>
              <a:t>Less scatter – No proximity effects</a:t>
            </a:r>
          </a:p>
          <a:p>
            <a:pPr lvl="1"/>
            <a:r>
              <a:rPr lang="en-US" dirty="0"/>
              <a:t>Delivery more energy than e</a:t>
            </a:r>
            <a:r>
              <a:rPr lang="en-US" baseline="30000" dirty="0"/>
              <a:t>- </a:t>
            </a:r>
          </a:p>
          <a:p>
            <a:r>
              <a:rPr lang="en-US" dirty="0"/>
              <a:t>Additional capabilities: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7DADC-E687-43EC-9F81-431B957C1C8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Ion-assisted &#10;etching &#10;Precursor &#10;gas &#10;Ion ntilling &#10;Stencil n &#10;•nask &#10;Mlle &#10;sputtering &#10;Ion-induced &#10;deposition &#10;Precursor &#10;gas &#10;Substrate &#10;ilnplantation &#10;Resist &#10;exposure &#10;Patterned &#10;ion beam &#10;0000 &#10;depth controllable &#10;Resist &#10;higher etching rate ">
            <a:extLst>
              <a:ext uri="{FF2B5EF4-FFF2-40B4-BE49-F238E27FC236}">
                <a16:creationId xmlns:a16="http://schemas.microsoft.com/office/drawing/2014/main" id="{CD816EFE-1440-4B79-BA48-F9E2A86E9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00400"/>
            <a:ext cx="6866626" cy="330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CFD1D8-7C8A-4B00-AF68-F74D35842851}"/>
              </a:ext>
            </a:extLst>
          </p:cNvPr>
          <p:cNvSpPr txBox="1"/>
          <p:nvPr/>
        </p:nvSpPr>
        <p:spPr>
          <a:xfrm>
            <a:off x="8701250" y="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268477050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B0499-4CBD-444D-8B40-72BCD19EA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Milling or Sputtering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FAE39-F1A7-47A3-9879-6A9AB4FE6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Ability for resistless structuring</a:t>
            </a:r>
          </a:p>
          <a:p>
            <a:r>
              <a:rPr lang="en-US" dirty="0"/>
              <a:t>Elastic Cascade Model</a:t>
            </a:r>
          </a:p>
          <a:p>
            <a:r>
              <a:rPr lang="en-US" dirty="0"/>
              <a:t>Sputter or Milling Yield</a:t>
            </a:r>
          </a:p>
          <a:p>
            <a:pPr lvl="1"/>
            <a:r>
              <a:rPr lang="en-US" dirty="0"/>
              <a:t>Target atom</a:t>
            </a:r>
          </a:p>
          <a:p>
            <a:pPr lvl="1"/>
            <a:r>
              <a:rPr lang="en-US" dirty="0"/>
              <a:t>Ion species and energy</a:t>
            </a:r>
          </a:p>
          <a:p>
            <a:pPr lvl="1"/>
            <a:r>
              <a:rPr lang="en-US" dirty="0"/>
              <a:t>Angle of incidence</a:t>
            </a:r>
          </a:p>
          <a:p>
            <a:pPr lvl="1"/>
            <a:r>
              <a:rPr lang="en-US" dirty="0"/>
              <a:t>Orientation dependent</a:t>
            </a:r>
          </a:p>
          <a:p>
            <a:r>
              <a:rPr lang="en-US" dirty="0"/>
              <a:t>Slow – high dose req.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4F8171-9D93-48A0-995C-AC92493D55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o &#10;o &#10;Sputtered Atoms &#10;0 &#10;o &#10;Substrate &#10;FIB &#10;000 &#10;0000 &#10;000 00 &#10;00 0 &#10;o &#10;0 000 &#10;000 &#10;o &#10;00 0 &#10;o oo &#10;o &#10;o &#10;(Detector) &#10;o &#10;o &#10;Sputtered Atoms &#10;o &#10;o &#10;1m lantation &#10;Amo hisation &#10;FIG. 5. Principle of FIB milling (or sputtering). Note the amorphized surface &#10;region containing implanted ions. This physical sputter contribution is also &#10;present during gas-assisted FIB etching and deposition, which was omitted &#10;here for clarity. For electrons physical sputtering is orders of magnitudes &#10;lower at the same charged particle energy due to the different masses of &#10;electrons and ions. ">
            <a:extLst>
              <a:ext uri="{FF2B5EF4-FFF2-40B4-BE49-F238E27FC236}">
                <a16:creationId xmlns:a16="http://schemas.microsoft.com/office/drawing/2014/main" id="{D68695E2-E6BE-430D-A927-369595046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0" t="1991" r="8771" b="27170"/>
          <a:stretch/>
        </p:blipFill>
        <p:spPr bwMode="auto">
          <a:xfrm>
            <a:off x="4543425" y="2057400"/>
            <a:ext cx="4434568" cy="401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3219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2AD01-9AC1-4E0E-BF9D-68FDB83E9E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Gas Assisted Etching (GAE) and Deposition (GAD)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A34172-E650-4A10-8FCC-35D136C51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705B4C-256A-4C39-ADB0-3507DD12E4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FEB &#10;FEB &#10;a) &#10;Deposit gas &#10;injection &#10;Adsorption &#10;Dissociation &#10;&amp; De osition &#10;Volatile &#10;Fragments &#10;Diffusion &#10;b) &#10;Volatile &#10;Products &#10;q &#10;Diffusion &#10;o &#10;oo &#10;0 40 &#10;Etch gas &#10;injection &#10;o &#10;Adsorption &#10;Desorption &#10;SEs &#10;Dissociation &#10;&amp; Etching &#10;FIG. 4. Precursor depletion and replenishment in FEB induced processing: Molecules adsorb, desorb, and diffuse at the surface and are dissociated ur &#10;electron impact. (a) FEB induced deposition: the nonvolatile dissociation products form the deposit growing coaxially into the beam. Volatile fragments are &#10;pumped away. (b) FEB induced etching: the surface adsorbed molecules dissociate under electron impact into reactive species and react to volatile compou + &#10;with the substrate material. ">
            <a:extLst>
              <a:ext uri="{FF2B5EF4-FFF2-40B4-BE49-F238E27FC236}">
                <a16:creationId xmlns:a16="http://schemas.microsoft.com/office/drawing/2014/main" id="{B16C9529-4C0C-4BEB-9837-1A3EB32CE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2" r="11886" b="19407"/>
          <a:stretch/>
        </p:blipFill>
        <p:spPr bwMode="auto">
          <a:xfrm>
            <a:off x="115301" y="1544128"/>
            <a:ext cx="8913397" cy="398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65252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204" y="4042155"/>
            <a:ext cx="3087203" cy="270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042155"/>
            <a:ext cx="3209194" cy="281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0" t="4044" r="8617"/>
          <a:stretch/>
        </p:blipFill>
        <p:spPr bwMode="auto">
          <a:xfrm>
            <a:off x="5315607" y="2100009"/>
            <a:ext cx="2590800" cy="161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3" r="15159"/>
          <a:stretch/>
        </p:blipFill>
        <p:spPr bwMode="auto">
          <a:xfrm>
            <a:off x="1802501" y="2094695"/>
            <a:ext cx="2505075" cy="161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0959" y="777568"/>
            <a:ext cx="85592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Lord </a:t>
            </a:r>
            <a:r>
              <a:rPr lang="en-US" sz="2400" dirty="0"/>
              <a:t>Rayleigh defined this criterion: when the first minimum of one </a:t>
            </a:r>
            <a:r>
              <a:rPr lang="en-US" sz="2000" kern="0" dirty="0">
                <a:solidFill>
                  <a:srgbClr val="000000"/>
                </a:solidFill>
                <a:latin typeface="Arial"/>
              </a:rPr>
              <a:t>Airy disk</a:t>
            </a:r>
            <a:r>
              <a:rPr lang="en-US" sz="2400" dirty="0" smtClean="0"/>
              <a:t> </a:t>
            </a:r>
            <a:r>
              <a:rPr lang="en-US" sz="2400" dirty="0"/>
              <a:t>coincides with the maximum of </a:t>
            </a:r>
            <a:r>
              <a:rPr lang="en-US" sz="2400" dirty="0" smtClean="0"/>
              <a:t>another -&gt; 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802501" y="117075"/>
            <a:ext cx="63575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3333FF"/>
                </a:solidFill>
              </a:rPr>
              <a:t>Rayleigh’s Rule for Resolution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3397470" y="4268611"/>
            <a:ext cx="19050" cy="205598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2590800" y="4047218"/>
            <a:ext cx="1159099" cy="456059"/>
            <a:chOff x="4255286" y="2895604"/>
            <a:chExt cx="1159099" cy="456059"/>
          </a:xfrm>
        </p:grpSpPr>
        <p:cxnSp>
          <p:nvCxnSpPr>
            <p:cNvPr id="19" name="Straight Connector 18"/>
            <p:cNvCxnSpPr/>
            <p:nvPr/>
          </p:nvCxnSpPr>
          <p:spPr bwMode="auto">
            <a:xfrm>
              <a:off x="4358136" y="3194895"/>
              <a:ext cx="0" cy="15676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5148529" y="3154935"/>
              <a:ext cx="4213" cy="196728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V="1">
              <a:off x="4358136" y="3293260"/>
              <a:ext cx="722779" cy="8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4255286" y="2895604"/>
                  <a:ext cx="115909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800" b="0" i="1" smtClean="0">
                            <a:latin typeface="Cambria Math"/>
                          </a:rPr>
                          <m:t>0.6 </m:t>
                        </m:r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𝜆</m:t>
                        </m:r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/</m:t>
                        </m:r>
                        <m:r>
                          <a:rPr lang="en-US" sz="1800" b="0" i="1" smtClean="0">
                            <a:latin typeface="Cambria Math"/>
                            <a:ea typeface="Cambria Math"/>
                          </a:rPr>
                          <m:t>𝑁𝐴</m:t>
                        </m:r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55286" y="2895604"/>
                  <a:ext cx="1159099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656228" y="1174296"/>
                <a:ext cx="126393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/>
                        </a:rPr>
                        <m:t>0.6 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/</m:t>
                      </m:r>
                      <m:r>
                        <a:rPr lang="en-US" sz="2000" i="1">
                          <a:latin typeface="Cambria Math"/>
                          <a:ea typeface="Cambria Math"/>
                        </a:rPr>
                        <m:t>𝑁𝐴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6228" y="1174296"/>
                <a:ext cx="1263936" cy="400110"/>
              </a:xfrm>
              <a:prstGeom prst="rect">
                <a:avLst/>
              </a:prstGeom>
              <a:blipFill>
                <a:blip r:embed="rId7"/>
                <a:stretch>
                  <a:fillRect b="-1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/>
        </p:nvCxnSpPr>
        <p:spPr>
          <a:xfrm>
            <a:off x="2667000" y="4308021"/>
            <a:ext cx="19050" cy="2055989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375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EEB68-F2A6-4026-A32D-6CF5A255F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3400"/>
            <a:ext cx="7772400" cy="609600"/>
          </a:xfrm>
        </p:spPr>
        <p:txBody>
          <a:bodyPr/>
          <a:lstStyle/>
          <a:p>
            <a:r>
              <a:rPr lang="en-US" dirty="0"/>
              <a:t>Resists for IBL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35AF1A-C921-4783-B14D-017F34BB7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Secondary electron induced bond dissociation</a:t>
            </a:r>
          </a:p>
          <a:p>
            <a:r>
              <a:rPr lang="en-US" dirty="0"/>
              <a:t>Energy deposition dependent resist </a:t>
            </a:r>
          </a:p>
          <a:p>
            <a:pPr lvl="1"/>
            <a:r>
              <a:rPr lang="en-US" dirty="0"/>
              <a:t>Low mass to energy ratio – electric stopping</a:t>
            </a:r>
          </a:p>
          <a:p>
            <a:pPr lvl="1"/>
            <a:r>
              <a:rPr lang="en-US" dirty="0"/>
              <a:t>High mass to energy ratio – nuclear stopping</a:t>
            </a:r>
          </a:p>
          <a:p>
            <a:r>
              <a:rPr lang="en-US" dirty="0"/>
              <a:t>Positive tone resist becomes negative</a:t>
            </a:r>
          </a:p>
          <a:p>
            <a:pPr lvl="1"/>
            <a:r>
              <a:rPr lang="en-US" dirty="0"/>
              <a:t>Crosslinking induced by radicals liberated by ions</a:t>
            </a:r>
          </a:p>
          <a:p>
            <a:pPr lvl="1"/>
            <a:r>
              <a:rPr lang="en-US" dirty="0"/>
              <a:t>Pattern both pos./neg. by varying energy!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69F59-1DB0-4DC3-9BBD-B457DE45CA0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9230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3589-F5F0-4573-8B54-ED50DD241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56554"/>
            <a:ext cx="4724400" cy="609600"/>
          </a:xfrm>
        </p:spPr>
        <p:txBody>
          <a:bodyPr/>
          <a:lstStyle/>
          <a:p>
            <a:r>
              <a:rPr lang="en-US" dirty="0"/>
              <a:t>Ion Beam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D2B9E-8A17-4871-B71A-4DCBACEB1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003" y="2040024"/>
            <a:ext cx="5024102" cy="3282778"/>
          </a:xfrm>
        </p:spPr>
        <p:txBody>
          <a:bodyPr/>
          <a:lstStyle/>
          <a:p>
            <a:r>
              <a:rPr lang="en-US" dirty="0"/>
              <a:t>Energy spread leads to chromatic aberration (blur)</a:t>
            </a:r>
          </a:p>
          <a:p>
            <a:r>
              <a:rPr lang="en-US" dirty="0"/>
              <a:t>Space charge effects add to energy spread</a:t>
            </a:r>
          </a:p>
          <a:p>
            <a:r>
              <a:rPr lang="en-US" dirty="0"/>
              <a:t>Beam diameter proportional to beam energy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EB12F9-4144-4482-BBDD-9F4476684EF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2" descr="http://www.orsayphysics.com/upload/filemanager/SO%20FIB_Sch%C3%A9ma%20Orage.JPG">
            <a:extLst>
              <a:ext uri="{FF2B5EF4-FFF2-40B4-BE49-F238E27FC236}">
                <a16:creationId xmlns:a16="http://schemas.microsoft.com/office/drawing/2014/main" id="{58055BAF-B6C2-4662-88D6-9D6059C4E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24"/>
          <a:stretch/>
        </p:blipFill>
        <p:spPr bwMode="auto">
          <a:xfrm>
            <a:off x="7877230" y="728347"/>
            <a:ext cx="1276239" cy="550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lowchart: Magnetic Disk 6">
            <a:extLst>
              <a:ext uri="{FF2B5EF4-FFF2-40B4-BE49-F238E27FC236}">
                <a16:creationId xmlns:a16="http://schemas.microsoft.com/office/drawing/2014/main" id="{5C3E263F-BE47-46C2-B8EE-8523431D4B45}"/>
              </a:ext>
            </a:extLst>
          </p:cNvPr>
          <p:cNvSpPr/>
          <p:nvPr/>
        </p:nvSpPr>
        <p:spPr>
          <a:xfrm>
            <a:off x="5718479" y="1481614"/>
            <a:ext cx="1737360" cy="4074160"/>
          </a:xfrm>
          <a:prstGeom prst="flowChartMagneticDisk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96E0603-FEB9-41BA-933D-2710DC7E7B3D}"/>
              </a:ext>
            </a:extLst>
          </p:cNvPr>
          <p:cNvSpPr/>
          <p:nvPr/>
        </p:nvSpPr>
        <p:spPr>
          <a:xfrm>
            <a:off x="6234099" y="3681413"/>
            <a:ext cx="753110" cy="767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9C6D5ACE-730A-4959-BB08-DC741B8D84E4}"/>
              </a:ext>
            </a:extLst>
          </p:cNvPr>
          <p:cNvSpPr/>
          <p:nvPr/>
        </p:nvSpPr>
        <p:spPr>
          <a:xfrm>
            <a:off x="6524294" y="2086136"/>
            <a:ext cx="172720" cy="7213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Up 9">
            <a:extLst>
              <a:ext uri="{FF2B5EF4-FFF2-40B4-BE49-F238E27FC236}">
                <a16:creationId xmlns:a16="http://schemas.microsoft.com/office/drawing/2014/main" id="{DE188BD9-AE08-4F8C-878C-50459F37B03D}"/>
              </a:ext>
            </a:extLst>
          </p:cNvPr>
          <p:cNvSpPr/>
          <p:nvPr/>
        </p:nvSpPr>
        <p:spPr>
          <a:xfrm flipV="1">
            <a:off x="6490956" y="4545095"/>
            <a:ext cx="239395" cy="87883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0ED795-CF79-4FFF-9543-F7BD0C210164}"/>
              </a:ext>
            </a:extLst>
          </p:cNvPr>
          <p:cNvSpPr/>
          <p:nvPr/>
        </p:nvSpPr>
        <p:spPr>
          <a:xfrm>
            <a:off x="6210604" y="2889416"/>
            <a:ext cx="753110" cy="7670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Ga</a:t>
            </a:r>
            <a:r>
              <a:rPr lang="en-US" baseline="30000" dirty="0"/>
              <a:t>+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40DC85-84B0-4984-AEFF-F570908FD832}"/>
              </a:ext>
            </a:extLst>
          </p:cNvPr>
          <p:cNvSpPr/>
          <p:nvPr/>
        </p:nvSpPr>
        <p:spPr>
          <a:xfrm>
            <a:off x="8436634" y="3429000"/>
            <a:ext cx="146649" cy="992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EEEEA14-6098-4CF4-B5AD-117C58A1FF63}"/>
              </a:ext>
            </a:extLst>
          </p:cNvPr>
          <p:cNvCxnSpPr/>
          <p:nvPr/>
        </p:nvCxnSpPr>
        <p:spPr>
          <a:xfrm flipH="1" flipV="1">
            <a:off x="7385105" y="1768415"/>
            <a:ext cx="1025650" cy="166058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3ECAF55-1D22-4777-877D-8454A7E6124D}"/>
              </a:ext>
            </a:extLst>
          </p:cNvPr>
          <p:cNvCxnSpPr>
            <a:cxnSpLocks/>
          </p:cNvCxnSpPr>
          <p:nvPr/>
        </p:nvCxnSpPr>
        <p:spPr>
          <a:xfrm flipH="1">
            <a:off x="7385106" y="3528204"/>
            <a:ext cx="1025649" cy="18481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15035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633EC-73B6-4403-924B-B5CBC135A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 Projection Lithography: Masks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7F7F6-EAA1-4CB1-BADD-A201A1CB8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4800600"/>
          </a:xfrm>
        </p:spPr>
        <p:txBody>
          <a:bodyPr/>
          <a:lstStyle/>
          <a:p>
            <a:r>
              <a:rPr lang="en-US" dirty="0"/>
              <a:t>Thin metal membrane (Si) with apertures</a:t>
            </a:r>
          </a:p>
          <a:p>
            <a:r>
              <a:rPr lang="en-US" dirty="0"/>
              <a:t>Control issues:</a:t>
            </a:r>
          </a:p>
          <a:p>
            <a:pPr lvl="1"/>
            <a:r>
              <a:rPr lang="en-US" dirty="0"/>
              <a:t>Stress relief &amp; thermal expansion</a:t>
            </a:r>
          </a:p>
          <a:p>
            <a:r>
              <a:rPr lang="en-US" dirty="0"/>
              <a:t>Overlay or “Donut Problem”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904F0C-53A9-4C50-8D45-C0AD92F4645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F18380A-84E2-4F0E-B76F-7D9AF30542BA}"/>
              </a:ext>
            </a:extLst>
          </p:cNvPr>
          <p:cNvSpPr txBox="1">
            <a:spLocks/>
          </p:cNvSpPr>
          <p:nvPr/>
        </p:nvSpPr>
        <p:spPr>
          <a:xfrm>
            <a:off x="6509709" y="511271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ABCEF4-2C97-4D55-B9F4-E27FE675B21E}"/>
              </a:ext>
            </a:extLst>
          </p:cNvPr>
          <p:cNvSpPr/>
          <p:nvPr/>
        </p:nvSpPr>
        <p:spPr>
          <a:xfrm>
            <a:off x="580079" y="3146706"/>
            <a:ext cx="2072640" cy="1879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F3EC44D-0B2F-49D2-BB62-DA701E64F965}"/>
              </a:ext>
            </a:extLst>
          </p:cNvPr>
          <p:cNvSpPr/>
          <p:nvPr/>
        </p:nvSpPr>
        <p:spPr>
          <a:xfrm>
            <a:off x="915359" y="3394054"/>
            <a:ext cx="1402080" cy="14188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232C841-DA9B-4481-ADFE-49436BE2D489}"/>
              </a:ext>
            </a:extLst>
          </p:cNvPr>
          <p:cNvSpPr/>
          <p:nvPr/>
        </p:nvSpPr>
        <p:spPr>
          <a:xfrm>
            <a:off x="1220159" y="3668764"/>
            <a:ext cx="792480" cy="829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FE5178E8-EE15-4B36-B394-93CAEC982B8D}"/>
              </a:ext>
            </a:extLst>
          </p:cNvPr>
          <p:cNvSpPr/>
          <p:nvPr/>
        </p:nvSpPr>
        <p:spPr>
          <a:xfrm>
            <a:off x="3172149" y="3825588"/>
            <a:ext cx="434340" cy="3777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56FF3C-26D2-4FED-8F8C-F753146A3974}"/>
              </a:ext>
            </a:extLst>
          </p:cNvPr>
          <p:cNvSpPr/>
          <p:nvPr/>
        </p:nvSpPr>
        <p:spPr>
          <a:xfrm>
            <a:off x="3852869" y="3146706"/>
            <a:ext cx="2072640" cy="1879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49F9F96-33F2-4C81-BD8D-7E82DA4569FB}"/>
              </a:ext>
            </a:extLst>
          </p:cNvPr>
          <p:cNvSpPr/>
          <p:nvPr/>
        </p:nvSpPr>
        <p:spPr>
          <a:xfrm>
            <a:off x="4188149" y="3394054"/>
            <a:ext cx="1402080" cy="141889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8D70BB3-0F21-4F79-9BD6-A443712DA460}"/>
              </a:ext>
            </a:extLst>
          </p:cNvPr>
          <p:cNvSpPr/>
          <p:nvPr/>
        </p:nvSpPr>
        <p:spPr>
          <a:xfrm>
            <a:off x="6596069" y="3146706"/>
            <a:ext cx="2072640" cy="18792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AF9C27-7B25-4C36-9249-191BE7373ACC}"/>
              </a:ext>
            </a:extLst>
          </p:cNvPr>
          <p:cNvSpPr/>
          <p:nvPr/>
        </p:nvSpPr>
        <p:spPr>
          <a:xfrm>
            <a:off x="7236149" y="3668764"/>
            <a:ext cx="792480" cy="829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996F4C-76D4-4938-9858-990E70A4CAD4}"/>
              </a:ext>
            </a:extLst>
          </p:cNvPr>
          <p:cNvSpPr txBox="1"/>
          <p:nvPr/>
        </p:nvSpPr>
        <p:spPr>
          <a:xfrm>
            <a:off x="813441" y="5058705"/>
            <a:ext cx="16059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Target</a:t>
            </a:r>
          </a:p>
          <a:p>
            <a:pPr algn="ctr"/>
            <a:r>
              <a:rPr lang="en-US" dirty="0" smtClean="0"/>
              <a:t>Feature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D1E5CEA-7099-4287-80A9-F3368A2389F8}"/>
              </a:ext>
            </a:extLst>
          </p:cNvPr>
          <p:cNvSpPr txBox="1"/>
          <p:nvPr/>
        </p:nvSpPr>
        <p:spPr>
          <a:xfrm>
            <a:off x="4319594" y="5088671"/>
            <a:ext cx="113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 Mask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16A809-5B3B-49C1-BF4A-72340FC9F986}"/>
              </a:ext>
            </a:extLst>
          </p:cNvPr>
          <p:cNvSpPr txBox="1"/>
          <p:nvPr/>
        </p:nvSpPr>
        <p:spPr>
          <a:xfrm>
            <a:off x="7062794" y="5108503"/>
            <a:ext cx="1139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 Mask</a:t>
            </a:r>
          </a:p>
        </p:txBody>
      </p:sp>
    </p:spTree>
    <p:extLst>
      <p:ext uri="{BB962C8B-B14F-4D97-AF65-F5344CB8AC3E}">
        <p14:creationId xmlns:p14="http://schemas.microsoft.com/office/powerpoint/2010/main" val="10823711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65A9F-0A93-442F-9943-6B8515289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Outlook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DA820-5843-454F-B209-1E8D47F07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90600"/>
            <a:ext cx="7772400" cy="4800600"/>
          </a:xfrm>
        </p:spPr>
        <p:txBody>
          <a:bodyPr/>
          <a:lstStyle/>
          <a:p>
            <a:r>
              <a:rPr lang="en-US" dirty="0"/>
              <a:t>Multibeam tool: 43-APS by IMS</a:t>
            </a:r>
          </a:p>
          <a:p>
            <a:pPr lvl="1"/>
            <a:r>
              <a:rPr lang="en-US" dirty="0"/>
              <a:t>Gas discharge broad beam </a:t>
            </a:r>
          </a:p>
          <a:p>
            <a:pPr lvl="1"/>
            <a:r>
              <a:rPr lang="en-US" dirty="0"/>
              <a:t>Programmable shutter aperture plate </a:t>
            </a:r>
          </a:p>
          <a:p>
            <a:pPr lvl="1"/>
            <a:r>
              <a:rPr lang="en-US" dirty="0"/>
              <a:t>43,000 beams, demagnification 200x</a:t>
            </a:r>
          </a:p>
          <a:p>
            <a:pPr lvl="1"/>
            <a:r>
              <a:rPr lang="en-US" dirty="0"/>
              <a:t>Ion dot matrix printing for NIL*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1237CF-14C3-48E1-9227-D6C95388BA4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broad ion beam &#10;Si &#10;CMOS &#10;30 g &#10;2.5 gm &#10;200x reduction &#10;12.5 nm &#10;7 &#10;Si$tly defected beam &#10;banked at last cross-over &#10;d projection optics &#10;Aperture Plate &#10;Blanking Plate &#10;'.•åth integrated &#10;CMOS electronics &#10;ground and deflection &#10;electrodes. electro• &#10;plated to 32 gm height &#10;43 thousand programmable &#10;12.5nm beams at substrate &#10;Fig. 5. Schematics of a 43k-APS unit of the IMS system providing 43 thousand &#10;programmable beams. &#10;Reprinted with permission from Loeschner Hans, Klein C. &amp; Platzgummer Elmar, 2010. &#10;Projection Charged Particle Nanolithography and Nanopatterning. JJAP, 49(6), 06GE01.. ">
            <a:extLst>
              <a:ext uri="{FF2B5EF4-FFF2-40B4-BE49-F238E27FC236}">
                <a16:creationId xmlns:a16="http://schemas.microsoft.com/office/drawing/2014/main" id="{FF63BD5B-3824-4AD9-BF1D-B9ED2058AA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03"/>
          <a:stretch/>
        </p:blipFill>
        <p:spPr bwMode="auto">
          <a:xfrm>
            <a:off x="1066800" y="3276600"/>
            <a:ext cx="6667140" cy="307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158D21-E2BE-4CAC-A55E-B53BA8DFF9E5}"/>
              </a:ext>
            </a:extLst>
          </p:cNvPr>
          <p:cNvSpPr txBox="1"/>
          <p:nvPr/>
        </p:nvSpPr>
        <p:spPr>
          <a:xfrm>
            <a:off x="8701250" y="0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[2]</a:t>
            </a:r>
          </a:p>
        </p:txBody>
      </p:sp>
    </p:spTree>
    <p:extLst>
      <p:ext uri="{BB962C8B-B14F-4D97-AF65-F5344CB8AC3E}">
        <p14:creationId xmlns:p14="http://schemas.microsoft.com/office/powerpoint/2010/main" val="34959834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981200"/>
            <a:ext cx="397668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3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51037"/>
            <a:ext cx="36576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60" name="Text Box 4"/>
          <p:cNvSpPr txBox="1">
            <a:spLocks noChangeArrowheads="1"/>
          </p:cNvSpPr>
          <p:nvPr/>
        </p:nvSpPr>
        <p:spPr bwMode="auto">
          <a:xfrm>
            <a:off x="838200" y="5867400"/>
            <a:ext cx="7772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333399"/>
                </a:solidFill>
                <a:latin typeface="Lucida Sans" pitchFamily="34" charset="0"/>
                <a:cs typeface="Arial" pitchFamily="34" charset="0"/>
              </a:rPr>
              <a:t>X-ray Mirrors Created at LLNL and Sandia</a:t>
            </a:r>
            <a:r>
              <a:rPr lang="en-US" altLang="en-US" sz="2800">
                <a:latin typeface="Lucida Sans" pitchFamily="34" charset="0"/>
                <a:cs typeface="Arial" pitchFamily="34" charset="0"/>
              </a:rPr>
              <a:t> </a:t>
            </a:r>
          </a:p>
        </p:txBody>
      </p:sp>
      <p:sp>
        <p:nvSpPr>
          <p:cNvPr id="403461" name="Text Box 5"/>
          <p:cNvSpPr txBox="1">
            <a:spLocks noChangeArrowheads="1"/>
          </p:cNvSpPr>
          <p:nvPr/>
        </p:nvSpPr>
        <p:spPr bwMode="auto">
          <a:xfrm>
            <a:off x="2057400" y="5334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Lucida Sans" pitchFamily="34" charset="0"/>
                <a:cs typeface="Arial" pitchFamily="34" charset="0"/>
              </a:rPr>
              <a:t>Film Stack</a:t>
            </a:r>
          </a:p>
        </p:txBody>
      </p:sp>
      <p:sp>
        <p:nvSpPr>
          <p:cNvPr id="403462" name="Text Box 6"/>
          <p:cNvSpPr txBox="1">
            <a:spLocks noChangeArrowheads="1"/>
          </p:cNvSpPr>
          <p:nvPr/>
        </p:nvSpPr>
        <p:spPr bwMode="auto">
          <a:xfrm>
            <a:off x="5486400" y="53340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400">
                <a:latin typeface="Lucida Sans" pitchFamily="34" charset="0"/>
                <a:cs typeface="Arial" pitchFamily="34" charset="0"/>
              </a:rPr>
              <a:t>Reflectivity</a:t>
            </a:r>
          </a:p>
        </p:txBody>
      </p:sp>
      <p:sp>
        <p:nvSpPr>
          <p:cNvPr id="403463" name="Text Box 7"/>
          <p:cNvSpPr txBox="1">
            <a:spLocks noChangeArrowheads="1"/>
          </p:cNvSpPr>
          <p:nvPr/>
        </p:nvSpPr>
        <p:spPr bwMode="auto">
          <a:xfrm>
            <a:off x="152400" y="457200"/>
            <a:ext cx="8763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Font typeface="Times New Roman" pitchFamily="18" charset="0"/>
              <a:buChar char="•"/>
              <a:defRPr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8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algn="l" eaLnBrk="0" hangingPunct="0">
              <a:spcBef>
                <a:spcPct val="20000"/>
              </a:spcBef>
              <a:buFont typeface="Times New Roman" pitchFamily="18" charset="0"/>
              <a:buChar char="•"/>
              <a:defRPr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algn="l" eaLnBrk="0" hangingPunct="0">
              <a:spcBef>
                <a:spcPct val="20000"/>
              </a:spcBef>
              <a:buFont typeface="Times New Roman" pitchFamily="18" charset="0"/>
              <a:buChar char="–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algn="l" eaLnBrk="0" hangingPunct="0">
              <a:spcBef>
                <a:spcPct val="20000"/>
              </a:spcBef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 New Roman" pitchFamily="18" charset="0"/>
              <a:buChar char="»"/>
              <a:defRPr sz="2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Fortunately</a:t>
            </a:r>
            <a:r>
              <a:rPr lang="en-US" altLang="en-US" sz="3600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…..on the Horizon is….</a:t>
            </a:r>
            <a:r>
              <a:rPr lang="en-US" altLang="en-US" sz="3600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</a:t>
            </a:r>
            <a:endParaRPr lang="en-US" altLang="en-US" sz="3600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1816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4419600" cy="5089609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743200" y="304800"/>
            <a:ext cx="3124200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625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r>
              <a:rPr lang="en-US" sz="4800" kern="0" dirty="0" smtClean="0"/>
              <a:t>A “Phase Defect</a:t>
            </a:r>
            <a:endParaRPr lang="en-US" sz="4800" kern="0" dirty="0"/>
          </a:p>
        </p:txBody>
      </p:sp>
    </p:spTree>
    <p:extLst>
      <p:ext uri="{BB962C8B-B14F-4D97-AF65-F5344CB8AC3E}">
        <p14:creationId xmlns:p14="http://schemas.microsoft.com/office/powerpoint/2010/main" val="38054563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957" y="0"/>
            <a:ext cx="7886700" cy="1325563"/>
          </a:xfrm>
        </p:spPr>
        <p:txBody>
          <a:bodyPr/>
          <a:lstStyle/>
          <a:p>
            <a:r>
              <a:rPr lang="en-US" dirty="0" smtClean="0"/>
              <a:t>EUV Mirror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13" y="942162"/>
            <a:ext cx="6609907" cy="550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441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866" y="862232"/>
            <a:ext cx="9251066" cy="599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2360" y="-38812"/>
            <a:ext cx="9061640" cy="977243"/>
            <a:chOff x="1295400" y="2781300"/>
            <a:chExt cx="6096000" cy="1295400"/>
          </a:xfrm>
        </p:grpSpPr>
        <p:sp>
          <p:nvSpPr>
            <p:cNvPr id="10" name="Flowchart: Alternate Process 9"/>
            <p:cNvSpPr/>
            <p:nvPr/>
          </p:nvSpPr>
          <p:spPr>
            <a:xfrm>
              <a:off x="1295400" y="2781300"/>
              <a:ext cx="6096000" cy="1295400"/>
            </a:xfrm>
            <a:prstGeom prst="flowChartAlternateProcess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1676400" y="3078162"/>
              <a:ext cx="5715000" cy="6463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3600" dirty="0" smtClean="0">
                  <a:latin typeface="Arial"/>
                </a:rPr>
                <a:t>The path to success is 11nm </a:t>
              </a:r>
              <a:r>
                <a:rPr lang="en-US" sz="3600" dirty="0" err="1" smtClean="0">
                  <a:latin typeface="Arial"/>
                </a:rPr>
                <a:t>EUV</a:t>
              </a:r>
              <a:r>
                <a:rPr lang="en-US" sz="3600" dirty="0" smtClean="0">
                  <a:latin typeface="Arial"/>
                </a:rPr>
                <a:t>??</a:t>
              </a:r>
              <a:endParaRPr lang="en-US" sz="3600" b="1" dirty="0"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231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22115" r="21667" b="16178"/>
          <a:stretch/>
        </p:blipFill>
        <p:spPr>
          <a:xfrm>
            <a:off x="-210394" y="68405"/>
            <a:ext cx="9674441" cy="58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92585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659715"/>
            <a:ext cx="8966200" cy="589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981200" y="5562600"/>
            <a:ext cx="6096000" cy="1143322"/>
            <a:chOff x="73120" y="-1473857"/>
            <a:chExt cx="6096000" cy="1295400"/>
          </a:xfrm>
        </p:grpSpPr>
        <p:sp>
          <p:nvSpPr>
            <p:cNvPr id="3" name="Flowchart: Alternate Process 2"/>
            <p:cNvSpPr/>
            <p:nvPr/>
          </p:nvSpPr>
          <p:spPr>
            <a:xfrm>
              <a:off x="73120" y="-1473857"/>
              <a:ext cx="6096000" cy="1295400"/>
            </a:xfrm>
            <a:prstGeom prst="flowChartAlternateProcess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lang="en-US" sz="2800">
                <a:solidFill>
                  <a:prstClr val="black"/>
                </a:solidFill>
              </a:endParaRPr>
            </a:p>
          </p:txBody>
        </p:sp>
        <p:sp>
          <p:nvSpPr>
            <p:cNvPr id="680963" name="Text Box 3"/>
            <p:cNvSpPr txBox="1">
              <a:spLocks noChangeArrowheads="1"/>
            </p:cNvSpPr>
            <p:nvPr/>
          </p:nvSpPr>
          <p:spPr bwMode="auto">
            <a:xfrm>
              <a:off x="336740" y="-1149323"/>
              <a:ext cx="5715000" cy="646331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3000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3600" dirty="0" smtClean="0">
                  <a:latin typeface="Arial"/>
                </a:rPr>
                <a:t>0.6</a:t>
              </a:r>
              <a:r>
                <a:rPr lang="en-US" sz="3600" baseline="30000" dirty="0" smtClean="0">
                  <a:latin typeface="Arial"/>
                </a:rPr>
                <a:t>9  </a:t>
              </a:r>
              <a:r>
                <a:rPr lang="en-US" sz="3600" dirty="0">
                  <a:latin typeface="Arial"/>
                  <a:sym typeface="Symbol" pitchFamily="18" charset="2"/>
                </a:rPr>
                <a:t></a:t>
              </a:r>
              <a:r>
                <a:rPr lang="en-US" sz="3600" b="1" dirty="0">
                  <a:latin typeface="Arial"/>
                </a:rPr>
                <a:t> </a:t>
              </a:r>
              <a:r>
                <a:rPr lang="en-US" sz="3600" dirty="0">
                  <a:latin typeface="Arial"/>
                </a:rPr>
                <a:t>0.00 </a:t>
              </a:r>
              <a:r>
                <a:rPr lang="en-US" sz="3600" dirty="0">
                  <a:latin typeface="Arial"/>
                  <a:sym typeface="Symbol" pitchFamily="18" charset="2"/>
                </a:rPr>
                <a:t></a:t>
              </a:r>
              <a:r>
                <a:rPr lang="en-US" sz="3600" dirty="0" smtClean="0">
                  <a:latin typeface="Arial"/>
                </a:rPr>
                <a:t> </a:t>
              </a:r>
              <a:r>
                <a:rPr lang="en-US" sz="3600" dirty="0">
                  <a:latin typeface="Arial"/>
                </a:rPr>
                <a:t>P(success</a:t>
              </a:r>
              <a:r>
                <a:rPr lang="en-US" sz="3600" dirty="0" smtClean="0">
                  <a:latin typeface="Arial"/>
                </a:rPr>
                <a:t>) </a:t>
              </a:r>
              <a:r>
                <a:rPr lang="en-US" sz="3600" b="1" dirty="0" smtClean="0">
                  <a:latin typeface="Arial"/>
                </a:rPr>
                <a:t>!!</a:t>
              </a:r>
              <a:endParaRPr lang="en-US" sz="3600" b="1" dirty="0">
                <a:latin typeface="Arial"/>
              </a:endParaRP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 bwMode="auto">
          <a:xfrm>
            <a:off x="622300" y="0"/>
            <a:ext cx="7772400" cy="609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en-US" sz="4000" dirty="0" smtClean="0">
                <a:solidFill>
                  <a:srgbClr val="3333FF"/>
                </a:solidFill>
              </a:rPr>
              <a:t>Large, complex, costly solution</a:t>
            </a:r>
          </a:p>
        </p:txBody>
      </p:sp>
    </p:spTree>
    <p:extLst>
      <p:ext uri="{BB962C8B-B14F-4D97-AF65-F5344CB8AC3E}">
        <p14:creationId xmlns:p14="http://schemas.microsoft.com/office/powerpoint/2010/main" val="33680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 bwMode="auto">
          <a:xfrm>
            <a:off x="228600" y="883401"/>
            <a:ext cx="8704384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8925" indent="-288925" algn="l" rtl="0" fontAlgn="base">
              <a:spcBef>
                <a:spcPct val="20000"/>
              </a:spcBef>
              <a:spcAft>
                <a:spcPct val="0"/>
              </a:spcAft>
              <a:buSzPct val="13000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288925" marR="0" lvl="0" indent="-2889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30000"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When a single point of light is imaged it becomes the point spread function (PSF) of the lens system.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For an ideal, circular imaging system, the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PSF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is called the Airy disk: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The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FWHM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 of the Airy disk is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0.5 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</a:rPr>
              <a:t>l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/NA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rPr>
              <a:t>, which defines the smallest image of a point source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</a:endParaRPr>
          </a:p>
        </p:txBody>
      </p:sp>
      <p:graphicFrame>
        <p:nvGraphicFramePr>
          <p:cNvPr id="4" name="Object 144"/>
          <p:cNvGraphicFramePr>
            <a:graphicFrameLocks noChangeAspect="1"/>
          </p:cNvGraphicFramePr>
          <p:nvPr>
            <p:extLst/>
          </p:nvPr>
        </p:nvGraphicFramePr>
        <p:xfrm>
          <a:off x="2362200" y="2682165"/>
          <a:ext cx="3746500" cy="59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3" imgW="1752480" imgH="279360" progId="Equation.3">
                  <p:embed/>
                </p:oleObj>
              </mc:Choice>
              <mc:Fallback>
                <p:oleObj name="Equation" r:id="rId3" imgW="1752480" imgH="279360" progId="Equation.3">
                  <p:embed/>
                  <p:pic>
                    <p:nvPicPr>
                      <p:cNvPr id="4" name="Object 1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682165"/>
                        <a:ext cx="3746500" cy="59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55367" y="316206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3333FF"/>
                </a:solidFill>
                <a:ea typeface="+mj-ea"/>
                <a:cs typeface="+mj-cs"/>
              </a:rPr>
              <a:t>Defining the resolution of an imaging system</a:t>
            </a:r>
            <a:endParaRPr lang="en-US" sz="1200" dirty="0"/>
          </a:p>
        </p:txBody>
      </p:sp>
      <p:pic>
        <p:nvPicPr>
          <p:cNvPr id="4099" name="Picture 3" descr="https://upload.wikimedia.org/wikipedia/commons/thumb/9/93/Airy_Pattern.svg/720px-Airy_Pattern.sv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0" y="3286400"/>
            <a:ext cx="4777307" cy="30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2362200" y="4648200"/>
            <a:ext cx="685800" cy="0"/>
          </a:xfrm>
          <a:prstGeom prst="straightConnector1">
            <a:avLst/>
          </a:prstGeom>
          <a:ln w="508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53" y="3203177"/>
            <a:ext cx="3986268" cy="289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343400" y="1981200"/>
            <a:ext cx="507767" cy="533400"/>
          </a:xfrm>
          <a:prstGeom prst="ellipse">
            <a:avLst/>
          </a:prstGeom>
          <a:solidFill>
            <a:srgbClr val="FFFF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219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60739"/>
            <a:ext cx="4495800" cy="1790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71800" y="533400"/>
            <a:ext cx="3092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kern="0" dirty="0" smtClean="0">
                <a:solidFill>
                  <a:srgbClr val="3333FF"/>
                </a:solidFill>
              </a:rPr>
              <a:t>EUV Mask</a:t>
            </a:r>
            <a:endParaRPr lang="en-US" sz="4800" kern="0" dirty="0">
              <a:solidFill>
                <a:srgbClr val="3333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07129" y="34290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Ultem</a:t>
            </a:r>
            <a:r>
              <a:rPr lang="en-US" dirty="0" smtClean="0"/>
              <a:t> Substrate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89337" y="2227510"/>
            <a:ext cx="200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Ruthenium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84441" y="1206205"/>
            <a:ext cx="25201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"/>
              </a:rPr>
              <a:t>Tantalum </a:t>
            </a:r>
            <a:r>
              <a:rPr lang="en-US" dirty="0">
                <a:latin typeface="Helvetica Neue"/>
              </a:rPr>
              <a:t>boron nitride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124200" y="4646746"/>
            <a:ext cx="30844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Helvetica Neue"/>
              </a:rPr>
              <a:t>Chromium Nitride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208628" y="1249865"/>
            <a:ext cx="1792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"/>
              </a:rPr>
              <a:t>Silicon Dioxide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6030" y="2462848"/>
            <a:ext cx="2265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Helvetica Neue"/>
              </a:rPr>
              <a:t>Molybdenum Silicon Stack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2069938" y="2863702"/>
            <a:ext cx="4572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2707857">
            <a:off x="2362200" y="2040433"/>
            <a:ext cx="1219200" cy="214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382192">
            <a:off x="3152272" y="4184992"/>
            <a:ext cx="233877" cy="4773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2942872" flipH="1">
            <a:off x="6520421" y="1614845"/>
            <a:ext cx="243830" cy="114616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Left Arrow 16"/>
          <p:cNvSpPr/>
          <p:nvPr/>
        </p:nvSpPr>
        <p:spPr>
          <a:xfrm rot="20541997">
            <a:off x="6919962" y="2535892"/>
            <a:ext cx="323630" cy="956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975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7775" y="3886199"/>
            <a:ext cx="6085576" cy="28194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9" t="26516" r="29531" b="37687"/>
          <a:stretch/>
        </p:blipFill>
        <p:spPr>
          <a:xfrm>
            <a:off x="1717775" y="922214"/>
            <a:ext cx="5638800" cy="296398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2517875" y="214058"/>
            <a:ext cx="4038600" cy="852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70000" lnSpcReduction="2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r>
              <a:rPr lang="en-US" sz="4800" kern="0" dirty="0" smtClean="0"/>
              <a:t>Living with Defects</a:t>
            </a:r>
            <a:endParaRPr lang="en-US" sz="4800" kern="0" dirty="0"/>
          </a:p>
        </p:txBody>
      </p:sp>
    </p:spTree>
    <p:extLst>
      <p:ext uri="{BB962C8B-B14F-4D97-AF65-F5344CB8AC3E}">
        <p14:creationId xmlns:p14="http://schemas.microsoft.com/office/powerpoint/2010/main" val="2037694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249"/>
          <a:stretch/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478593">
            <a:off x="5761163" y="2449549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DE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EUVL</a:t>
            </a:r>
            <a:endParaRPr lang="en-US" b="1" dirty="0">
              <a:solidFill>
                <a:srgbClr val="00DEA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1700" y="228598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 there be light!</a:t>
            </a:r>
            <a:endParaRPr lang="en-US" sz="4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32073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3" y="-61215"/>
            <a:ext cx="8666570" cy="64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472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4" y="0"/>
            <a:ext cx="7850117" cy="650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067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096000"/>
            <a:ext cx="8534400" cy="609600"/>
          </a:xfrm>
        </p:spPr>
        <p:txBody>
          <a:bodyPr/>
          <a:lstStyle/>
          <a:p>
            <a:pPr algn="ctr"/>
            <a:r>
              <a:rPr lang="en-US" sz="2800" dirty="0" smtClean="0"/>
              <a:t>This is just an EUV light bulb that is 100x to dim!!</a:t>
            </a:r>
            <a:endParaRPr lang="en-US" sz="2800" dirty="0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988" y="1085850"/>
            <a:ext cx="6686550" cy="4705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685800" y="1524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400">
                <a:solidFill>
                  <a:srgbClr val="3333FF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4000" dirty="0" smtClean="0"/>
              <a:t>Large, complex, costly solution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6252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1669" y="-112304"/>
            <a:ext cx="7886700" cy="1325563"/>
          </a:xfrm>
        </p:spPr>
        <p:txBody>
          <a:bodyPr/>
          <a:lstStyle/>
          <a:p>
            <a:r>
              <a:rPr lang="en-US" dirty="0" smtClean="0"/>
              <a:t>Cymer EUV Light Source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7907"/>
            <a:ext cx="8990251" cy="549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061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91" t="21898" r="28649" b="8029"/>
          <a:stretch/>
        </p:blipFill>
        <p:spPr>
          <a:xfrm>
            <a:off x="2133599" y="914400"/>
            <a:ext cx="4800600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610" y="4572000"/>
            <a:ext cx="8602579" cy="19583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2286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FF"/>
                </a:solidFill>
              </a:rPr>
              <a:t>What is under the floor – out of sight</a:t>
            </a:r>
            <a:endParaRPr lang="en-US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33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30371" r="34166" b="8889"/>
          <a:stretch/>
        </p:blipFill>
        <p:spPr>
          <a:xfrm>
            <a:off x="228600" y="1066800"/>
            <a:ext cx="8458200" cy="51759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6200" y="19812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Laser Bank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91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2549" r="18333" b="11569"/>
          <a:stretch/>
        </p:blipFill>
        <p:spPr>
          <a:xfrm>
            <a:off x="228600" y="914400"/>
            <a:ext cx="8242300" cy="4495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381000"/>
            <a:ext cx="861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3333FF"/>
                </a:solidFill>
              </a:rPr>
              <a:t>Source produces “out of band” radiation as well as EUV</a:t>
            </a:r>
            <a:endParaRPr lang="en-US" sz="24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9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1501775" y="2697163"/>
            <a:ext cx="2273300" cy="63500"/>
            <a:chOff x="686" y="1734"/>
            <a:chExt cx="1611" cy="40"/>
          </a:xfrm>
        </p:grpSpPr>
        <p:sp>
          <p:nvSpPr>
            <p:cNvPr id="7" name="Rectangle 3"/>
            <p:cNvSpPr>
              <a:spLocks noChangeArrowheads="1"/>
            </p:cNvSpPr>
            <p:nvPr/>
          </p:nvSpPr>
          <p:spPr bwMode="auto">
            <a:xfrm>
              <a:off x="686" y="1734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1626" y="1734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164" y="1734"/>
              <a:ext cx="215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2081" y="1734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57"/>
          <p:cNvGrpSpPr>
            <a:grpSpLocks/>
          </p:cNvGrpSpPr>
          <p:nvPr/>
        </p:nvGrpSpPr>
        <p:grpSpPr bwMode="auto">
          <a:xfrm>
            <a:off x="1684338" y="1941513"/>
            <a:ext cx="1906587" cy="577850"/>
            <a:chOff x="1061" y="1223"/>
            <a:chExt cx="1201" cy="364"/>
          </a:xfrm>
        </p:grpSpPr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1061" y="1223"/>
              <a:ext cx="0" cy="3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361" y="1223"/>
              <a:ext cx="0" cy="3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1661" y="1223"/>
              <a:ext cx="0" cy="3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1963" y="1223"/>
              <a:ext cx="0" cy="3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2262" y="1223"/>
              <a:ext cx="0" cy="36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2660650" y="2890838"/>
            <a:ext cx="0" cy="1117600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1"/>
          <p:cNvSpPr>
            <a:spLocks noChangeShapeType="1"/>
          </p:cNvSpPr>
          <p:nvPr/>
        </p:nvSpPr>
        <p:spPr bwMode="auto">
          <a:xfrm flipH="1">
            <a:off x="1657350" y="2879725"/>
            <a:ext cx="1006475" cy="1255713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22"/>
          <p:cNvSpPr>
            <a:spLocks noChangeArrowheads="1"/>
          </p:cNvSpPr>
          <p:nvPr/>
        </p:nvSpPr>
        <p:spPr bwMode="auto">
          <a:xfrm>
            <a:off x="1019175" y="5156200"/>
            <a:ext cx="3259138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150000"/>
              </a:spcBef>
              <a:spcAft>
                <a:spcPct val="100000"/>
              </a:spcAft>
            </a:pPr>
            <a:r>
              <a:rPr lang="en-US" altLang="en-US" sz="2400" b="1" i="1">
                <a:latin typeface="Times New Roman" pitchFamily="18" charset="0"/>
              </a:rPr>
              <a:t>sin </a:t>
            </a:r>
            <a:r>
              <a:rPr lang="en-US" altLang="en-US" sz="2400" b="1">
                <a:latin typeface="Symbol" pitchFamily="18" charset="2"/>
              </a:rPr>
              <a:t></a:t>
            </a:r>
            <a:r>
              <a:rPr lang="en-US" altLang="en-US" sz="2400" b="1" i="1" baseline="-25000">
                <a:latin typeface="Times New Roman" pitchFamily="18" charset="0"/>
              </a:rPr>
              <a:t>max</a:t>
            </a:r>
            <a:r>
              <a:rPr lang="en-US" altLang="en-US" sz="2400" b="1" i="1">
                <a:latin typeface="Times New Roman" pitchFamily="18" charset="0"/>
              </a:rPr>
              <a:t>  </a:t>
            </a:r>
            <a:r>
              <a:rPr lang="en-US" altLang="en-US" sz="2400" b="1">
                <a:latin typeface="Symbol" pitchFamily="18" charset="2"/>
              </a:rPr>
              <a:t></a:t>
            </a:r>
            <a:r>
              <a:rPr lang="en-US" altLang="en-US" sz="2400" b="1">
                <a:latin typeface="Times New Roman" pitchFamily="18" charset="0"/>
              </a:rPr>
              <a:t> </a:t>
            </a:r>
            <a:r>
              <a:rPr lang="en-US" altLang="en-US" sz="2400" b="1" i="1">
                <a:latin typeface="Times New Roman" pitchFamily="18" charset="0"/>
              </a:rPr>
              <a:t> NA  =  </a:t>
            </a:r>
            <a:r>
              <a:rPr lang="en-US" altLang="en-US" sz="2400" b="1" i="1">
                <a:latin typeface="Symbol" pitchFamily="18" charset="2"/>
              </a:rPr>
              <a:t></a:t>
            </a:r>
            <a:r>
              <a:rPr lang="en-US" altLang="en-US" sz="2400" b="1" i="1">
                <a:latin typeface="Times New Roman" pitchFamily="18" charset="0"/>
              </a:rPr>
              <a:t>/p</a:t>
            </a:r>
            <a:r>
              <a:rPr lang="en-US" altLang="en-US" sz="2400" b="1" i="1" baseline="-25000">
                <a:latin typeface="Times New Roman" pitchFamily="18" charset="0"/>
              </a:rPr>
              <a:t>min</a:t>
            </a:r>
            <a:endParaRPr lang="en-US" altLang="en-US" sz="2400" b="1" i="1">
              <a:latin typeface="Times New Roman" pitchFamily="18" charset="0"/>
            </a:endParaRPr>
          </a:p>
        </p:txBody>
      </p:sp>
      <p:grpSp>
        <p:nvGrpSpPr>
          <p:cNvPr id="20" name="Group 28"/>
          <p:cNvGrpSpPr>
            <a:grpSpLocks/>
          </p:cNvGrpSpPr>
          <p:nvPr/>
        </p:nvGrpSpPr>
        <p:grpSpPr bwMode="auto">
          <a:xfrm>
            <a:off x="6682147" y="2746130"/>
            <a:ext cx="1205767" cy="62646"/>
            <a:chOff x="4087" y="1768"/>
            <a:chExt cx="1611" cy="40"/>
          </a:xfrm>
        </p:grpSpPr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>
              <a:off x="4087" y="1768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>
              <a:off x="5027" y="1768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Rectangle 26"/>
            <p:cNvSpPr>
              <a:spLocks noChangeArrowheads="1"/>
            </p:cNvSpPr>
            <p:nvPr/>
          </p:nvSpPr>
          <p:spPr bwMode="auto">
            <a:xfrm>
              <a:off x="4565" y="1768"/>
              <a:ext cx="215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4" name="Rectangle 27"/>
            <p:cNvSpPr>
              <a:spLocks noChangeArrowheads="1"/>
            </p:cNvSpPr>
            <p:nvPr/>
          </p:nvSpPr>
          <p:spPr bwMode="auto">
            <a:xfrm>
              <a:off x="5482" y="1768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25" name="Line 36"/>
          <p:cNvSpPr>
            <a:spLocks noChangeShapeType="1"/>
          </p:cNvSpPr>
          <p:nvPr/>
        </p:nvSpPr>
        <p:spPr bwMode="auto">
          <a:xfrm>
            <a:off x="6588125" y="2944813"/>
            <a:ext cx="962025" cy="1255712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Line 37"/>
          <p:cNvSpPr>
            <a:spLocks noChangeShapeType="1"/>
          </p:cNvSpPr>
          <p:nvPr/>
        </p:nvSpPr>
        <p:spPr bwMode="auto">
          <a:xfrm flipH="1">
            <a:off x="5586413" y="2947988"/>
            <a:ext cx="1008062" cy="1255712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4872038" y="5156200"/>
            <a:ext cx="3411537" cy="41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ct val="150000"/>
              </a:spcBef>
              <a:spcAft>
                <a:spcPct val="100000"/>
              </a:spcAft>
            </a:pPr>
            <a:r>
              <a:rPr lang="en-US" altLang="en-US" sz="2400" b="1" i="1">
                <a:latin typeface="Times New Roman" pitchFamily="18" charset="0"/>
              </a:rPr>
              <a:t>sin </a:t>
            </a:r>
            <a:r>
              <a:rPr lang="en-US" altLang="en-US" sz="2400" b="1">
                <a:latin typeface="Symbol" pitchFamily="18" charset="2"/>
              </a:rPr>
              <a:t></a:t>
            </a:r>
            <a:r>
              <a:rPr lang="en-US" altLang="en-US" sz="2400" b="1" i="1" baseline="-25000">
                <a:latin typeface="Times New Roman" pitchFamily="18" charset="0"/>
              </a:rPr>
              <a:t>max</a:t>
            </a:r>
            <a:r>
              <a:rPr lang="en-US" altLang="en-US" sz="2400" b="1" i="1">
                <a:latin typeface="Times New Roman" pitchFamily="18" charset="0"/>
              </a:rPr>
              <a:t>  </a:t>
            </a:r>
            <a:r>
              <a:rPr lang="en-US" altLang="en-US" sz="2400" b="1">
                <a:latin typeface="Symbol" pitchFamily="18" charset="2"/>
              </a:rPr>
              <a:t></a:t>
            </a:r>
            <a:r>
              <a:rPr lang="en-US" altLang="en-US" sz="2400" b="1">
                <a:latin typeface="Times New Roman" pitchFamily="18" charset="0"/>
              </a:rPr>
              <a:t> </a:t>
            </a:r>
            <a:r>
              <a:rPr lang="en-US" altLang="en-US" sz="2400" b="1" i="1">
                <a:latin typeface="Times New Roman" pitchFamily="18" charset="0"/>
              </a:rPr>
              <a:t> 2NA  =  </a:t>
            </a:r>
            <a:r>
              <a:rPr lang="en-US" altLang="en-US" sz="2400" b="1" i="1">
                <a:latin typeface="Symbol" pitchFamily="18" charset="2"/>
              </a:rPr>
              <a:t></a:t>
            </a:r>
            <a:r>
              <a:rPr lang="en-US" altLang="en-US" sz="2400" b="1" i="1">
                <a:latin typeface="Times New Roman" pitchFamily="18" charset="0"/>
              </a:rPr>
              <a:t>/p</a:t>
            </a:r>
            <a:r>
              <a:rPr lang="en-US" altLang="en-US" sz="2400" b="1" i="1" baseline="-25000">
                <a:latin typeface="Times New Roman" pitchFamily="18" charset="0"/>
              </a:rPr>
              <a:t>min</a:t>
            </a:r>
            <a:endParaRPr lang="en-US" altLang="en-US" sz="2400" b="1" i="1">
              <a:latin typeface="Times New Roman" pitchFamily="18" charset="0"/>
            </a:endParaRPr>
          </a:p>
        </p:txBody>
      </p:sp>
      <p:grpSp>
        <p:nvGrpSpPr>
          <p:cNvPr id="28" name="Group 58"/>
          <p:cNvGrpSpPr>
            <a:grpSpLocks/>
          </p:cNvGrpSpPr>
          <p:nvPr/>
        </p:nvGrpSpPr>
        <p:grpSpPr bwMode="auto">
          <a:xfrm>
            <a:off x="5330825" y="2073275"/>
            <a:ext cx="2316163" cy="585788"/>
            <a:chOff x="3222" y="1306"/>
            <a:chExt cx="1459" cy="369"/>
          </a:xfrm>
        </p:grpSpPr>
        <p:sp>
          <p:nvSpPr>
            <p:cNvPr id="29" name="Line 29"/>
            <p:cNvSpPr>
              <a:spLocks noChangeShapeType="1"/>
            </p:cNvSpPr>
            <p:nvPr/>
          </p:nvSpPr>
          <p:spPr bwMode="auto">
            <a:xfrm>
              <a:off x="3222" y="1306"/>
              <a:ext cx="277" cy="36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Line 40"/>
            <p:cNvSpPr>
              <a:spLocks noChangeShapeType="1"/>
            </p:cNvSpPr>
            <p:nvPr/>
          </p:nvSpPr>
          <p:spPr bwMode="auto">
            <a:xfrm>
              <a:off x="3518" y="1306"/>
              <a:ext cx="277" cy="36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3804" y="1306"/>
              <a:ext cx="277" cy="36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>
              <a:off x="4100" y="1306"/>
              <a:ext cx="277" cy="36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Line 43"/>
            <p:cNvSpPr>
              <a:spLocks noChangeShapeType="1"/>
            </p:cNvSpPr>
            <p:nvPr/>
          </p:nvSpPr>
          <p:spPr bwMode="auto">
            <a:xfrm>
              <a:off x="4404" y="1306"/>
              <a:ext cx="277" cy="369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1379538" y="1404938"/>
            <a:ext cx="25082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chemeClr val="accent2"/>
                </a:solidFill>
                <a:latin typeface="Times New Roman" pitchFamily="18" charset="0"/>
              </a:rPr>
              <a:t>Normal Incidence</a:t>
            </a:r>
          </a:p>
        </p:txBody>
      </p:sp>
      <p:sp>
        <p:nvSpPr>
          <p:cNvPr id="35" name="Rectangle 45"/>
          <p:cNvSpPr>
            <a:spLocks noChangeArrowheads="1"/>
          </p:cNvSpPr>
          <p:nvPr/>
        </p:nvSpPr>
        <p:spPr bwMode="auto">
          <a:xfrm>
            <a:off x="5295900" y="1404938"/>
            <a:ext cx="255905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chemeClr val="accent2"/>
                </a:solidFill>
                <a:latin typeface="Times New Roman" pitchFamily="18" charset="0"/>
              </a:rPr>
              <a:t>Oblique Incidence</a:t>
            </a:r>
          </a:p>
        </p:txBody>
      </p:sp>
      <p:sp>
        <p:nvSpPr>
          <p:cNvPr id="36" name="Rectangle 46"/>
          <p:cNvSpPr>
            <a:spLocks noChangeArrowheads="1"/>
          </p:cNvSpPr>
          <p:nvPr/>
        </p:nvSpPr>
        <p:spPr bwMode="auto">
          <a:xfrm>
            <a:off x="3208338" y="3319463"/>
            <a:ext cx="3714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>
                <a:solidFill>
                  <a:schemeClr val="tx2"/>
                </a:solidFill>
                <a:latin typeface="Times New Roman" pitchFamily="18" charset="0"/>
              </a:rPr>
              <a:t>+1</a:t>
            </a:r>
          </a:p>
        </p:txBody>
      </p:sp>
      <p:sp>
        <p:nvSpPr>
          <p:cNvPr id="37" name="Rectangle 47"/>
          <p:cNvSpPr>
            <a:spLocks noChangeArrowheads="1"/>
          </p:cNvSpPr>
          <p:nvPr/>
        </p:nvSpPr>
        <p:spPr bwMode="auto">
          <a:xfrm>
            <a:off x="1804988" y="3319463"/>
            <a:ext cx="3286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>
                <a:solidFill>
                  <a:schemeClr val="tx2"/>
                </a:solidFill>
                <a:latin typeface="Times New Roman" pitchFamily="18" charset="0"/>
              </a:rPr>
              <a:t>-1</a:t>
            </a:r>
          </a:p>
        </p:txBody>
      </p:sp>
      <p:sp>
        <p:nvSpPr>
          <p:cNvPr id="38" name="Rectangle 48"/>
          <p:cNvSpPr>
            <a:spLocks noChangeArrowheads="1"/>
          </p:cNvSpPr>
          <p:nvPr/>
        </p:nvSpPr>
        <p:spPr bwMode="auto">
          <a:xfrm>
            <a:off x="5780088" y="3319463"/>
            <a:ext cx="328612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>
                <a:solidFill>
                  <a:schemeClr val="tx2"/>
                </a:solidFill>
                <a:latin typeface="Times New Roman" pitchFamily="18" charset="0"/>
              </a:rPr>
              <a:t>-1</a:t>
            </a:r>
          </a:p>
        </p:txBody>
      </p:sp>
      <p:sp>
        <p:nvSpPr>
          <p:cNvPr id="39" name="Rectangle 49"/>
          <p:cNvSpPr>
            <a:spLocks noChangeArrowheads="1"/>
          </p:cNvSpPr>
          <p:nvPr/>
        </p:nvSpPr>
        <p:spPr bwMode="auto">
          <a:xfrm>
            <a:off x="7075488" y="3319463"/>
            <a:ext cx="3714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>
                <a:solidFill>
                  <a:schemeClr val="tx2"/>
                </a:solidFill>
                <a:latin typeface="Times New Roman" pitchFamily="18" charset="0"/>
              </a:rPr>
              <a:t>0</a:t>
            </a:r>
            <a:r>
              <a:rPr lang="en-US" altLang="en-US" sz="1400" b="1" baseline="30000">
                <a:solidFill>
                  <a:schemeClr val="tx2"/>
                </a:solidFill>
                <a:latin typeface="Times New Roman" pitchFamily="18" charset="0"/>
              </a:rPr>
              <a:t>th</a:t>
            </a:r>
          </a:p>
        </p:txBody>
      </p:sp>
      <p:sp>
        <p:nvSpPr>
          <p:cNvPr id="40" name="Rectangle 50"/>
          <p:cNvSpPr>
            <a:spLocks noChangeArrowheads="1"/>
          </p:cNvSpPr>
          <p:nvPr/>
        </p:nvSpPr>
        <p:spPr bwMode="auto">
          <a:xfrm>
            <a:off x="2643188" y="3403600"/>
            <a:ext cx="371475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400" b="1">
                <a:solidFill>
                  <a:schemeClr val="tx2"/>
                </a:solidFill>
                <a:latin typeface="Times New Roman" pitchFamily="18" charset="0"/>
              </a:rPr>
              <a:t>0</a:t>
            </a:r>
            <a:r>
              <a:rPr lang="en-US" altLang="en-US" sz="1400" b="1" baseline="30000">
                <a:solidFill>
                  <a:schemeClr val="tx2"/>
                </a:solidFill>
                <a:latin typeface="Times New Roman" pitchFamily="18" charset="0"/>
              </a:rPr>
              <a:t>th</a:t>
            </a:r>
          </a:p>
        </p:txBody>
      </p:sp>
      <p:sp>
        <p:nvSpPr>
          <p:cNvPr id="41" name="Freeform 52"/>
          <p:cNvSpPr>
            <a:spLocks/>
          </p:cNvSpPr>
          <p:nvPr/>
        </p:nvSpPr>
        <p:spPr bwMode="auto">
          <a:xfrm rot="16200000">
            <a:off x="6209507" y="3280568"/>
            <a:ext cx="736600" cy="2316163"/>
          </a:xfrm>
          <a:custGeom>
            <a:avLst/>
            <a:gdLst>
              <a:gd name="T0" fmla="*/ 295368667 w 650"/>
              <a:gd name="T1" fmla="*/ 2045423805 h 2538"/>
              <a:gd name="T2" fmla="*/ 238863515 w 650"/>
              <a:gd name="T3" fmla="*/ 1946317946 h 2538"/>
              <a:gd name="T4" fmla="*/ 188779248 w 650"/>
              <a:gd name="T5" fmla="*/ 1848044373 h 2538"/>
              <a:gd name="T6" fmla="*/ 145115866 w 650"/>
              <a:gd name="T7" fmla="*/ 1748104403 h 2538"/>
              <a:gd name="T8" fmla="*/ 106589420 w 650"/>
              <a:gd name="T9" fmla="*/ 1649830830 h 2538"/>
              <a:gd name="T10" fmla="*/ 74483859 w 650"/>
              <a:gd name="T11" fmla="*/ 1550724972 h 2538"/>
              <a:gd name="T12" fmla="*/ 47516366 w 650"/>
              <a:gd name="T13" fmla="*/ 1452451398 h 2538"/>
              <a:gd name="T14" fmla="*/ 26968626 w 650"/>
              <a:gd name="T15" fmla="*/ 1352511429 h 2538"/>
              <a:gd name="T16" fmla="*/ 11557821 w 650"/>
              <a:gd name="T17" fmla="*/ 1254237856 h 2538"/>
              <a:gd name="T18" fmla="*/ 2567901 w 650"/>
              <a:gd name="T19" fmla="*/ 1155131997 h 2538"/>
              <a:gd name="T20" fmla="*/ 0 w 650"/>
              <a:gd name="T21" fmla="*/ 1056858424 h 2538"/>
              <a:gd name="T22" fmla="*/ 2567901 w 650"/>
              <a:gd name="T23" fmla="*/ 956918454 h 2538"/>
              <a:gd name="T24" fmla="*/ 11557821 w 650"/>
              <a:gd name="T25" fmla="*/ 858644881 h 2538"/>
              <a:gd name="T26" fmla="*/ 26968626 w 650"/>
              <a:gd name="T27" fmla="*/ 758705824 h 2538"/>
              <a:gd name="T28" fmla="*/ 47516366 w 650"/>
              <a:gd name="T29" fmla="*/ 660432251 h 2538"/>
              <a:gd name="T30" fmla="*/ 74483859 w 650"/>
              <a:gd name="T31" fmla="*/ 561325480 h 2538"/>
              <a:gd name="T32" fmla="*/ 106589420 w 650"/>
              <a:gd name="T33" fmla="*/ 463051906 h 2538"/>
              <a:gd name="T34" fmla="*/ 145115866 w 650"/>
              <a:gd name="T35" fmla="*/ 363112850 h 2538"/>
              <a:gd name="T36" fmla="*/ 188779248 w 650"/>
              <a:gd name="T37" fmla="*/ 264839276 h 2538"/>
              <a:gd name="T38" fmla="*/ 238863515 w 650"/>
              <a:gd name="T39" fmla="*/ 165732505 h 2538"/>
              <a:gd name="T40" fmla="*/ 295368667 w 650"/>
              <a:gd name="T41" fmla="*/ 65793448 h 2538"/>
              <a:gd name="T42" fmla="*/ 496989686 w 650"/>
              <a:gd name="T43" fmla="*/ 833198 h 2538"/>
              <a:gd name="T44" fmla="*/ 558631774 w 650"/>
              <a:gd name="T45" fmla="*/ 100772255 h 2538"/>
              <a:gd name="T46" fmla="*/ 612569026 w 650"/>
              <a:gd name="T47" fmla="*/ 199045828 h 2538"/>
              <a:gd name="T48" fmla="*/ 660085392 w 650"/>
              <a:gd name="T49" fmla="*/ 298984885 h 2538"/>
              <a:gd name="T50" fmla="*/ 701179739 w 650"/>
              <a:gd name="T51" fmla="*/ 397258458 h 2538"/>
              <a:gd name="T52" fmla="*/ 737137151 w 650"/>
              <a:gd name="T53" fmla="*/ 496365230 h 2538"/>
              <a:gd name="T54" fmla="*/ 769242712 w 650"/>
              <a:gd name="T55" fmla="*/ 594638803 h 2538"/>
              <a:gd name="T56" fmla="*/ 793643437 w 650"/>
              <a:gd name="T57" fmla="*/ 694577860 h 2538"/>
              <a:gd name="T58" fmla="*/ 811622143 w 650"/>
              <a:gd name="T59" fmla="*/ 793684631 h 2538"/>
              <a:gd name="T60" fmla="*/ 824463914 w 650"/>
              <a:gd name="T61" fmla="*/ 891958204 h 2538"/>
              <a:gd name="T62" fmla="*/ 832169884 w 650"/>
              <a:gd name="T63" fmla="*/ 991897261 h 2538"/>
              <a:gd name="T64" fmla="*/ 832169884 w 650"/>
              <a:gd name="T65" fmla="*/ 1090170834 h 2538"/>
              <a:gd name="T66" fmla="*/ 827032949 w 650"/>
              <a:gd name="T67" fmla="*/ 1189277606 h 2538"/>
              <a:gd name="T68" fmla="*/ 816759078 w 650"/>
              <a:gd name="T69" fmla="*/ 1287551179 h 2538"/>
              <a:gd name="T70" fmla="*/ 800064323 w 650"/>
              <a:gd name="T71" fmla="*/ 1387490236 h 2538"/>
              <a:gd name="T72" fmla="*/ 778232632 w 650"/>
              <a:gd name="T73" fmla="*/ 1485763809 h 2538"/>
              <a:gd name="T74" fmla="*/ 749980056 w 650"/>
              <a:gd name="T75" fmla="*/ 1584870580 h 2538"/>
              <a:gd name="T76" fmla="*/ 715306594 w 650"/>
              <a:gd name="T77" fmla="*/ 1683977352 h 2538"/>
              <a:gd name="T78" fmla="*/ 672927163 w 650"/>
              <a:gd name="T79" fmla="*/ 1783083210 h 2538"/>
              <a:gd name="T80" fmla="*/ 627979831 w 650"/>
              <a:gd name="T81" fmla="*/ 1881356783 h 2538"/>
              <a:gd name="T82" fmla="*/ 576611613 w 650"/>
              <a:gd name="T83" fmla="*/ 1979630357 h 2538"/>
              <a:gd name="T84" fmla="*/ 517537426 w 650"/>
              <a:gd name="T85" fmla="*/ 2079570326 h 25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0" h="2538">
                <a:moveTo>
                  <a:pt x="261" y="2534"/>
                </a:moveTo>
                <a:lnTo>
                  <a:pt x="245" y="2495"/>
                </a:lnTo>
                <a:lnTo>
                  <a:pt x="230" y="2456"/>
                </a:lnTo>
                <a:lnTo>
                  <a:pt x="214" y="2416"/>
                </a:lnTo>
                <a:lnTo>
                  <a:pt x="200" y="2376"/>
                </a:lnTo>
                <a:lnTo>
                  <a:pt x="186" y="2337"/>
                </a:lnTo>
                <a:lnTo>
                  <a:pt x="172" y="2297"/>
                </a:lnTo>
                <a:lnTo>
                  <a:pt x="160" y="2258"/>
                </a:lnTo>
                <a:lnTo>
                  <a:pt x="147" y="2219"/>
                </a:lnTo>
                <a:lnTo>
                  <a:pt x="135" y="2178"/>
                </a:lnTo>
                <a:lnTo>
                  <a:pt x="124" y="2140"/>
                </a:lnTo>
                <a:lnTo>
                  <a:pt x="113" y="2099"/>
                </a:lnTo>
                <a:lnTo>
                  <a:pt x="103" y="2059"/>
                </a:lnTo>
                <a:lnTo>
                  <a:pt x="92" y="2020"/>
                </a:lnTo>
                <a:lnTo>
                  <a:pt x="83" y="1981"/>
                </a:lnTo>
                <a:lnTo>
                  <a:pt x="75" y="1941"/>
                </a:lnTo>
                <a:lnTo>
                  <a:pt x="65" y="1902"/>
                </a:lnTo>
                <a:lnTo>
                  <a:pt x="58" y="1862"/>
                </a:lnTo>
                <a:lnTo>
                  <a:pt x="50" y="1821"/>
                </a:lnTo>
                <a:lnTo>
                  <a:pt x="43" y="1783"/>
                </a:lnTo>
                <a:lnTo>
                  <a:pt x="37" y="1744"/>
                </a:lnTo>
                <a:lnTo>
                  <a:pt x="31" y="1703"/>
                </a:lnTo>
                <a:lnTo>
                  <a:pt x="26" y="1664"/>
                </a:lnTo>
                <a:lnTo>
                  <a:pt x="21" y="1624"/>
                </a:lnTo>
                <a:lnTo>
                  <a:pt x="17" y="1584"/>
                </a:lnTo>
                <a:lnTo>
                  <a:pt x="13" y="1545"/>
                </a:lnTo>
                <a:lnTo>
                  <a:pt x="9" y="1506"/>
                </a:lnTo>
                <a:lnTo>
                  <a:pt x="7" y="1466"/>
                </a:lnTo>
                <a:lnTo>
                  <a:pt x="5" y="1427"/>
                </a:lnTo>
                <a:lnTo>
                  <a:pt x="2" y="1387"/>
                </a:lnTo>
                <a:lnTo>
                  <a:pt x="1" y="1346"/>
                </a:lnTo>
                <a:lnTo>
                  <a:pt x="1" y="1307"/>
                </a:lnTo>
                <a:lnTo>
                  <a:pt x="0" y="1269"/>
                </a:lnTo>
                <a:lnTo>
                  <a:pt x="1" y="1228"/>
                </a:lnTo>
                <a:lnTo>
                  <a:pt x="1" y="1189"/>
                </a:lnTo>
                <a:lnTo>
                  <a:pt x="2" y="1149"/>
                </a:lnTo>
                <a:lnTo>
                  <a:pt x="5" y="1109"/>
                </a:lnTo>
                <a:lnTo>
                  <a:pt x="7" y="1070"/>
                </a:lnTo>
                <a:lnTo>
                  <a:pt x="9" y="1031"/>
                </a:lnTo>
                <a:lnTo>
                  <a:pt x="13" y="991"/>
                </a:lnTo>
                <a:lnTo>
                  <a:pt x="17" y="952"/>
                </a:lnTo>
                <a:lnTo>
                  <a:pt x="21" y="911"/>
                </a:lnTo>
                <a:lnTo>
                  <a:pt x="26" y="871"/>
                </a:lnTo>
                <a:lnTo>
                  <a:pt x="31" y="832"/>
                </a:lnTo>
                <a:lnTo>
                  <a:pt x="37" y="793"/>
                </a:lnTo>
                <a:lnTo>
                  <a:pt x="43" y="753"/>
                </a:lnTo>
                <a:lnTo>
                  <a:pt x="50" y="713"/>
                </a:lnTo>
                <a:lnTo>
                  <a:pt x="58" y="674"/>
                </a:lnTo>
                <a:lnTo>
                  <a:pt x="65" y="634"/>
                </a:lnTo>
                <a:lnTo>
                  <a:pt x="75" y="595"/>
                </a:lnTo>
                <a:lnTo>
                  <a:pt x="83" y="556"/>
                </a:lnTo>
                <a:lnTo>
                  <a:pt x="92" y="515"/>
                </a:lnTo>
                <a:lnTo>
                  <a:pt x="103" y="475"/>
                </a:lnTo>
                <a:lnTo>
                  <a:pt x="113" y="436"/>
                </a:lnTo>
                <a:lnTo>
                  <a:pt x="124" y="396"/>
                </a:lnTo>
                <a:lnTo>
                  <a:pt x="135" y="357"/>
                </a:lnTo>
                <a:lnTo>
                  <a:pt x="147" y="318"/>
                </a:lnTo>
                <a:lnTo>
                  <a:pt x="160" y="278"/>
                </a:lnTo>
                <a:lnTo>
                  <a:pt x="172" y="238"/>
                </a:lnTo>
                <a:lnTo>
                  <a:pt x="186" y="199"/>
                </a:lnTo>
                <a:lnTo>
                  <a:pt x="200" y="158"/>
                </a:lnTo>
                <a:lnTo>
                  <a:pt x="214" y="120"/>
                </a:lnTo>
                <a:lnTo>
                  <a:pt x="230" y="79"/>
                </a:lnTo>
                <a:lnTo>
                  <a:pt x="245" y="40"/>
                </a:lnTo>
                <a:lnTo>
                  <a:pt x="261" y="0"/>
                </a:lnTo>
                <a:lnTo>
                  <a:pt x="387" y="1"/>
                </a:lnTo>
                <a:lnTo>
                  <a:pt x="403" y="42"/>
                </a:lnTo>
                <a:lnTo>
                  <a:pt x="419" y="81"/>
                </a:lnTo>
                <a:lnTo>
                  <a:pt x="435" y="121"/>
                </a:lnTo>
                <a:lnTo>
                  <a:pt x="449" y="161"/>
                </a:lnTo>
                <a:lnTo>
                  <a:pt x="463" y="200"/>
                </a:lnTo>
                <a:lnTo>
                  <a:pt x="477" y="239"/>
                </a:lnTo>
                <a:lnTo>
                  <a:pt x="489" y="279"/>
                </a:lnTo>
                <a:lnTo>
                  <a:pt x="501" y="320"/>
                </a:lnTo>
                <a:lnTo>
                  <a:pt x="514" y="359"/>
                </a:lnTo>
                <a:lnTo>
                  <a:pt x="524" y="399"/>
                </a:lnTo>
                <a:lnTo>
                  <a:pt x="536" y="438"/>
                </a:lnTo>
                <a:lnTo>
                  <a:pt x="546" y="477"/>
                </a:lnTo>
                <a:lnTo>
                  <a:pt x="557" y="517"/>
                </a:lnTo>
                <a:lnTo>
                  <a:pt x="566" y="557"/>
                </a:lnTo>
                <a:lnTo>
                  <a:pt x="574" y="596"/>
                </a:lnTo>
                <a:lnTo>
                  <a:pt x="584" y="636"/>
                </a:lnTo>
                <a:lnTo>
                  <a:pt x="591" y="675"/>
                </a:lnTo>
                <a:lnTo>
                  <a:pt x="599" y="714"/>
                </a:lnTo>
                <a:lnTo>
                  <a:pt x="606" y="754"/>
                </a:lnTo>
                <a:lnTo>
                  <a:pt x="612" y="795"/>
                </a:lnTo>
                <a:lnTo>
                  <a:pt x="618" y="834"/>
                </a:lnTo>
                <a:lnTo>
                  <a:pt x="623" y="874"/>
                </a:lnTo>
                <a:lnTo>
                  <a:pt x="628" y="913"/>
                </a:lnTo>
                <a:lnTo>
                  <a:pt x="632" y="953"/>
                </a:lnTo>
                <a:lnTo>
                  <a:pt x="636" y="992"/>
                </a:lnTo>
                <a:lnTo>
                  <a:pt x="640" y="1032"/>
                </a:lnTo>
                <a:lnTo>
                  <a:pt x="642" y="1071"/>
                </a:lnTo>
                <a:lnTo>
                  <a:pt x="644" y="1112"/>
                </a:lnTo>
                <a:lnTo>
                  <a:pt x="647" y="1150"/>
                </a:lnTo>
                <a:lnTo>
                  <a:pt x="648" y="1191"/>
                </a:lnTo>
                <a:lnTo>
                  <a:pt x="648" y="1230"/>
                </a:lnTo>
                <a:lnTo>
                  <a:pt x="649" y="1270"/>
                </a:lnTo>
                <a:lnTo>
                  <a:pt x="648" y="1309"/>
                </a:lnTo>
                <a:lnTo>
                  <a:pt x="648" y="1349"/>
                </a:lnTo>
                <a:lnTo>
                  <a:pt x="647" y="1388"/>
                </a:lnTo>
                <a:lnTo>
                  <a:pt x="644" y="1428"/>
                </a:lnTo>
                <a:lnTo>
                  <a:pt x="642" y="1467"/>
                </a:lnTo>
                <a:lnTo>
                  <a:pt x="640" y="1508"/>
                </a:lnTo>
                <a:lnTo>
                  <a:pt x="636" y="1546"/>
                </a:lnTo>
                <a:lnTo>
                  <a:pt x="632" y="1587"/>
                </a:lnTo>
                <a:lnTo>
                  <a:pt x="628" y="1626"/>
                </a:lnTo>
                <a:lnTo>
                  <a:pt x="623" y="1666"/>
                </a:lnTo>
                <a:lnTo>
                  <a:pt x="618" y="1705"/>
                </a:lnTo>
                <a:lnTo>
                  <a:pt x="612" y="1745"/>
                </a:lnTo>
                <a:lnTo>
                  <a:pt x="606" y="1784"/>
                </a:lnTo>
                <a:lnTo>
                  <a:pt x="599" y="1824"/>
                </a:lnTo>
                <a:lnTo>
                  <a:pt x="591" y="1863"/>
                </a:lnTo>
                <a:lnTo>
                  <a:pt x="584" y="1903"/>
                </a:lnTo>
                <a:lnTo>
                  <a:pt x="574" y="1942"/>
                </a:lnTo>
                <a:lnTo>
                  <a:pt x="566" y="1983"/>
                </a:lnTo>
                <a:lnTo>
                  <a:pt x="557" y="2022"/>
                </a:lnTo>
                <a:lnTo>
                  <a:pt x="546" y="2062"/>
                </a:lnTo>
                <a:lnTo>
                  <a:pt x="536" y="2101"/>
                </a:lnTo>
                <a:lnTo>
                  <a:pt x="524" y="2141"/>
                </a:lnTo>
                <a:lnTo>
                  <a:pt x="514" y="2180"/>
                </a:lnTo>
                <a:lnTo>
                  <a:pt x="501" y="2220"/>
                </a:lnTo>
                <a:lnTo>
                  <a:pt x="489" y="2259"/>
                </a:lnTo>
                <a:lnTo>
                  <a:pt x="477" y="2299"/>
                </a:lnTo>
                <a:lnTo>
                  <a:pt x="463" y="2338"/>
                </a:lnTo>
                <a:lnTo>
                  <a:pt x="449" y="2377"/>
                </a:lnTo>
                <a:lnTo>
                  <a:pt x="435" y="2417"/>
                </a:lnTo>
                <a:lnTo>
                  <a:pt x="419" y="2458"/>
                </a:lnTo>
                <a:lnTo>
                  <a:pt x="403" y="2497"/>
                </a:lnTo>
                <a:lnTo>
                  <a:pt x="387" y="2537"/>
                </a:lnTo>
                <a:lnTo>
                  <a:pt x="261" y="2534"/>
                </a:lnTo>
              </a:path>
            </a:pathLst>
          </a:custGeom>
          <a:solidFill>
            <a:srgbClr val="FFFF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Freeform 53"/>
          <p:cNvSpPr>
            <a:spLocks/>
          </p:cNvSpPr>
          <p:nvPr/>
        </p:nvSpPr>
        <p:spPr bwMode="auto">
          <a:xfrm rot="16200000">
            <a:off x="2282032" y="3269456"/>
            <a:ext cx="736600" cy="2316163"/>
          </a:xfrm>
          <a:custGeom>
            <a:avLst/>
            <a:gdLst>
              <a:gd name="T0" fmla="*/ 295368667 w 650"/>
              <a:gd name="T1" fmla="*/ 2045423805 h 2538"/>
              <a:gd name="T2" fmla="*/ 238863515 w 650"/>
              <a:gd name="T3" fmla="*/ 1946317946 h 2538"/>
              <a:gd name="T4" fmla="*/ 188779248 w 650"/>
              <a:gd name="T5" fmla="*/ 1848044373 h 2538"/>
              <a:gd name="T6" fmla="*/ 145115866 w 650"/>
              <a:gd name="T7" fmla="*/ 1748104403 h 2538"/>
              <a:gd name="T8" fmla="*/ 106589420 w 650"/>
              <a:gd name="T9" fmla="*/ 1649830830 h 2538"/>
              <a:gd name="T10" fmla="*/ 74483859 w 650"/>
              <a:gd name="T11" fmla="*/ 1550724972 h 2538"/>
              <a:gd name="T12" fmla="*/ 47516366 w 650"/>
              <a:gd name="T13" fmla="*/ 1452451398 h 2538"/>
              <a:gd name="T14" fmla="*/ 26968626 w 650"/>
              <a:gd name="T15" fmla="*/ 1352511429 h 2538"/>
              <a:gd name="T16" fmla="*/ 11557821 w 650"/>
              <a:gd name="T17" fmla="*/ 1254237856 h 2538"/>
              <a:gd name="T18" fmla="*/ 2567901 w 650"/>
              <a:gd name="T19" fmla="*/ 1155131997 h 2538"/>
              <a:gd name="T20" fmla="*/ 0 w 650"/>
              <a:gd name="T21" fmla="*/ 1056858424 h 2538"/>
              <a:gd name="T22" fmla="*/ 2567901 w 650"/>
              <a:gd name="T23" fmla="*/ 956918454 h 2538"/>
              <a:gd name="T24" fmla="*/ 11557821 w 650"/>
              <a:gd name="T25" fmla="*/ 858644881 h 2538"/>
              <a:gd name="T26" fmla="*/ 26968626 w 650"/>
              <a:gd name="T27" fmla="*/ 758705824 h 2538"/>
              <a:gd name="T28" fmla="*/ 47516366 w 650"/>
              <a:gd name="T29" fmla="*/ 660432251 h 2538"/>
              <a:gd name="T30" fmla="*/ 74483859 w 650"/>
              <a:gd name="T31" fmla="*/ 561325480 h 2538"/>
              <a:gd name="T32" fmla="*/ 106589420 w 650"/>
              <a:gd name="T33" fmla="*/ 463051906 h 2538"/>
              <a:gd name="T34" fmla="*/ 145115866 w 650"/>
              <a:gd name="T35" fmla="*/ 363112850 h 2538"/>
              <a:gd name="T36" fmla="*/ 188779248 w 650"/>
              <a:gd name="T37" fmla="*/ 264839276 h 2538"/>
              <a:gd name="T38" fmla="*/ 238863515 w 650"/>
              <a:gd name="T39" fmla="*/ 165732505 h 2538"/>
              <a:gd name="T40" fmla="*/ 295368667 w 650"/>
              <a:gd name="T41" fmla="*/ 65793448 h 2538"/>
              <a:gd name="T42" fmla="*/ 496989686 w 650"/>
              <a:gd name="T43" fmla="*/ 833198 h 2538"/>
              <a:gd name="T44" fmla="*/ 558631774 w 650"/>
              <a:gd name="T45" fmla="*/ 100772255 h 2538"/>
              <a:gd name="T46" fmla="*/ 612569026 w 650"/>
              <a:gd name="T47" fmla="*/ 199045828 h 2538"/>
              <a:gd name="T48" fmla="*/ 660085392 w 650"/>
              <a:gd name="T49" fmla="*/ 298984885 h 2538"/>
              <a:gd name="T50" fmla="*/ 701179739 w 650"/>
              <a:gd name="T51" fmla="*/ 397258458 h 2538"/>
              <a:gd name="T52" fmla="*/ 737137151 w 650"/>
              <a:gd name="T53" fmla="*/ 496365230 h 2538"/>
              <a:gd name="T54" fmla="*/ 769242712 w 650"/>
              <a:gd name="T55" fmla="*/ 594638803 h 2538"/>
              <a:gd name="T56" fmla="*/ 793643437 w 650"/>
              <a:gd name="T57" fmla="*/ 694577860 h 2538"/>
              <a:gd name="T58" fmla="*/ 811622143 w 650"/>
              <a:gd name="T59" fmla="*/ 793684631 h 2538"/>
              <a:gd name="T60" fmla="*/ 824463914 w 650"/>
              <a:gd name="T61" fmla="*/ 891958204 h 2538"/>
              <a:gd name="T62" fmla="*/ 832169884 w 650"/>
              <a:gd name="T63" fmla="*/ 991897261 h 2538"/>
              <a:gd name="T64" fmla="*/ 832169884 w 650"/>
              <a:gd name="T65" fmla="*/ 1090170834 h 2538"/>
              <a:gd name="T66" fmla="*/ 827032949 w 650"/>
              <a:gd name="T67" fmla="*/ 1189277606 h 2538"/>
              <a:gd name="T68" fmla="*/ 816759078 w 650"/>
              <a:gd name="T69" fmla="*/ 1287551179 h 2538"/>
              <a:gd name="T70" fmla="*/ 800064323 w 650"/>
              <a:gd name="T71" fmla="*/ 1387490236 h 2538"/>
              <a:gd name="T72" fmla="*/ 778232632 w 650"/>
              <a:gd name="T73" fmla="*/ 1485763809 h 2538"/>
              <a:gd name="T74" fmla="*/ 749980056 w 650"/>
              <a:gd name="T75" fmla="*/ 1584870580 h 2538"/>
              <a:gd name="T76" fmla="*/ 715306594 w 650"/>
              <a:gd name="T77" fmla="*/ 1683977352 h 2538"/>
              <a:gd name="T78" fmla="*/ 672927163 w 650"/>
              <a:gd name="T79" fmla="*/ 1783083210 h 2538"/>
              <a:gd name="T80" fmla="*/ 627979831 w 650"/>
              <a:gd name="T81" fmla="*/ 1881356783 h 2538"/>
              <a:gd name="T82" fmla="*/ 576611613 w 650"/>
              <a:gd name="T83" fmla="*/ 1979630357 h 2538"/>
              <a:gd name="T84" fmla="*/ 517537426 w 650"/>
              <a:gd name="T85" fmla="*/ 2079570326 h 2538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650" h="2538">
                <a:moveTo>
                  <a:pt x="261" y="2534"/>
                </a:moveTo>
                <a:lnTo>
                  <a:pt x="245" y="2495"/>
                </a:lnTo>
                <a:lnTo>
                  <a:pt x="230" y="2456"/>
                </a:lnTo>
                <a:lnTo>
                  <a:pt x="214" y="2416"/>
                </a:lnTo>
                <a:lnTo>
                  <a:pt x="200" y="2376"/>
                </a:lnTo>
                <a:lnTo>
                  <a:pt x="186" y="2337"/>
                </a:lnTo>
                <a:lnTo>
                  <a:pt x="172" y="2297"/>
                </a:lnTo>
                <a:lnTo>
                  <a:pt x="160" y="2258"/>
                </a:lnTo>
                <a:lnTo>
                  <a:pt x="147" y="2219"/>
                </a:lnTo>
                <a:lnTo>
                  <a:pt x="135" y="2178"/>
                </a:lnTo>
                <a:lnTo>
                  <a:pt x="124" y="2140"/>
                </a:lnTo>
                <a:lnTo>
                  <a:pt x="113" y="2099"/>
                </a:lnTo>
                <a:lnTo>
                  <a:pt x="103" y="2059"/>
                </a:lnTo>
                <a:lnTo>
                  <a:pt x="92" y="2020"/>
                </a:lnTo>
                <a:lnTo>
                  <a:pt x="83" y="1981"/>
                </a:lnTo>
                <a:lnTo>
                  <a:pt x="75" y="1941"/>
                </a:lnTo>
                <a:lnTo>
                  <a:pt x="65" y="1902"/>
                </a:lnTo>
                <a:lnTo>
                  <a:pt x="58" y="1862"/>
                </a:lnTo>
                <a:lnTo>
                  <a:pt x="50" y="1821"/>
                </a:lnTo>
                <a:lnTo>
                  <a:pt x="43" y="1783"/>
                </a:lnTo>
                <a:lnTo>
                  <a:pt x="37" y="1744"/>
                </a:lnTo>
                <a:lnTo>
                  <a:pt x="31" y="1703"/>
                </a:lnTo>
                <a:lnTo>
                  <a:pt x="26" y="1664"/>
                </a:lnTo>
                <a:lnTo>
                  <a:pt x="21" y="1624"/>
                </a:lnTo>
                <a:lnTo>
                  <a:pt x="17" y="1584"/>
                </a:lnTo>
                <a:lnTo>
                  <a:pt x="13" y="1545"/>
                </a:lnTo>
                <a:lnTo>
                  <a:pt x="9" y="1506"/>
                </a:lnTo>
                <a:lnTo>
                  <a:pt x="7" y="1466"/>
                </a:lnTo>
                <a:lnTo>
                  <a:pt x="5" y="1427"/>
                </a:lnTo>
                <a:lnTo>
                  <a:pt x="2" y="1387"/>
                </a:lnTo>
                <a:lnTo>
                  <a:pt x="1" y="1346"/>
                </a:lnTo>
                <a:lnTo>
                  <a:pt x="1" y="1307"/>
                </a:lnTo>
                <a:lnTo>
                  <a:pt x="0" y="1269"/>
                </a:lnTo>
                <a:lnTo>
                  <a:pt x="1" y="1228"/>
                </a:lnTo>
                <a:lnTo>
                  <a:pt x="1" y="1189"/>
                </a:lnTo>
                <a:lnTo>
                  <a:pt x="2" y="1149"/>
                </a:lnTo>
                <a:lnTo>
                  <a:pt x="5" y="1109"/>
                </a:lnTo>
                <a:lnTo>
                  <a:pt x="7" y="1070"/>
                </a:lnTo>
                <a:lnTo>
                  <a:pt x="9" y="1031"/>
                </a:lnTo>
                <a:lnTo>
                  <a:pt x="13" y="991"/>
                </a:lnTo>
                <a:lnTo>
                  <a:pt x="17" y="952"/>
                </a:lnTo>
                <a:lnTo>
                  <a:pt x="21" y="911"/>
                </a:lnTo>
                <a:lnTo>
                  <a:pt x="26" y="871"/>
                </a:lnTo>
                <a:lnTo>
                  <a:pt x="31" y="832"/>
                </a:lnTo>
                <a:lnTo>
                  <a:pt x="37" y="793"/>
                </a:lnTo>
                <a:lnTo>
                  <a:pt x="43" y="753"/>
                </a:lnTo>
                <a:lnTo>
                  <a:pt x="50" y="713"/>
                </a:lnTo>
                <a:lnTo>
                  <a:pt x="58" y="674"/>
                </a:lnTo>
                <a:lnTo>
                  <a:pt x="65" y="634"/>
                </a:lnTo>
                <a:lnTo>
                  <a:pt x="75" y="595"/>
                </a:lnTo>
                <a:lnTo>
                  <a:pt x="83" y="556"/>
                </a:lnTo>
                <a:lnTo>
                  <a:pt x="92" y="515"/>
                </a:lnTo>
                <a:lnTo>
                  <a:pt x="103" y="475"/>
                </a:lnTo>
                <a:lnTo>
                  <a:pt x="113" y="436"/>
                </a:lnTo>
                <a:lnTo>
                  <a:pt x="124" y="396"/>
                </a:lnTo>
                <a:lnTo>
                  <a:pt x="135" y="357"/>
                </a:lnTo>
                <a:lnTo>
                  <a:pt x="147" y="318"/>
                </a:lnTo>
                <a:lnTo>
                  <a:pt x="160" y="278"/>
                </a:lnTo>
                <a:lnTo>
                  <a:pt x="172" y="238"/>
                </a:lnTo>
                <a:lnTo>
                  <a:pt x="186" y="199"/>
                </a:lnTo>
                <a:lnTo>
                  <a:pt x="200" y="158"/>
                </a:lnTo>
                <a:lnTo>
                  <a:pt x="214" y="120"/>
                </a:lnTo>
                <a:lnTo>
                  <a:pt x="230" y="79"/>
                </a:lnTo>
                <a:lnTo>
                  <a:pt x="245" y="40"/>
                </a:lnTo>
                <a:lnTo>
                  <a:pt x="261" y="0"/>
                </a:lnTo>
                <a:lnTo>
                  <a:pt x="387" y="1"/>
                </a:lnTo>
                <a:lnTo>
                  <a:pt x="403" y="42"/>
                </a:lnTo>
                <a:lnTo>
                  <a:pt x="419" y="81"/>
                </a:lnTo>
                <a:lnTo>
                  <a:pt x="435" y="121"/>
                </a:lnTo>
                <a:lnTo>
                  <a:pt x="449" y="161"/>
                </a:lnTo>
                <a:lnTo>
                  <a:pt x="463" y="200"/>
                </a:lnTo>
                <a:lnTo>
                  <a:pt x="477" y="239"/>
                </a:lnTo>
                <a:lnTo>
                  <a:pt x="489" y="279"/>
                </a:lnTo>
                <a:lnTo>
                  <a:pt x="501" y="320"/>
                </a:lnTo>
                <a:lnTo>
                  <a:pt x="514" y="359"/>
                </a:lnTo>
                <a:lnTo>
                  <a:pt x="524" y="399"/>
                </a:lnTo>
                <a:lnTo>
                  <a:pt x="536" y="438"/>
                </a:lnTo>
                <a:lnTo>
                  <a:pt x="546" y="477"/>
                </a:lnTo>
                <a:lnTo>
                  <a:pt x="557" y="517"/>
                </a:lnTo>
                <a:lnTo>
                  <a:pt x="566" y="557"/>
                </a:lnTo>
                <a:lnTo>
                  <a:pt x="574" y="596"/>
                </a:lnTo>
                <a:lnTo>
                  <a:pt x="584" y="636"/>
                </a:lnTo>
                <a:lnTo>
                  <a:pt x="591" y="675"/>
                </a:lnTo>
                <a:lnTo>
                  <a:pt x="599" y="714"/>
                </a:lnTo>
                <a:lnTo>
                  <a:pt x="606" y="754"/>
                </a:lnTo>
                <a:lnTo>
                  <a:pt x="612" y="795"/>
                </a:lnTo>
                <a:lnTo>
                  <a:pt x="618" y="834"/>
                </a:lnTo>
                <a:lnTo>
                  <a:pt x="623" y="874"/>
                </a:lnTo>
                <a:lnTo>
                  <a:pt x="628" y="913"/>
                </a:lnTo>
                <a:lnTo>
                  <a:pt x="632" y="953"/>
                </a:lnTo>
                <a:lnTo>
                  <a:pt x="636" y="992"/>
                </a:lnTo>
                <a:lnTo>
                  <a:pt x="640" y="1032"/>
                </a:lnTo>
                <a:lnTo>
                  <a:pt x="642" y="1071"/>
                </a:lnTo>
                <a:lnTo>
                  <a:pt x="644" y="1112"/>
                </a:lnTo>
                <a:lnTo>
                  <a:pt x="647" y="1150"/>
                </a:lnTo>
                <a:lnTo>
                  <a:pt x="648" y="1191"/>
                </a:lnTo>
                <a:lnTo>
                  <a:pt x="648" y="1230"/>
                </a:lnTo>
                <a:lnTo>
                  <a:pt x="649" y="1270"/>
                </a:lnTo>
                <a:lnTo>
                  <a:pt x="648" y="1309"/>
                </a:lnTo>
                <a:lnTo>
                  <a:pt x="648" y="1349"/>
                </a:lnTo>
                <a:lnTo>
                  <a:pt x="647" y="1388"/>
                </a:lnTo>
                <a:lnTo>
                  <a:pt x="644" y="1428"/>
                </a:lnTo>
                <a:lnTo>
                  <a:pt x="642" y="1467"/>
                </a:lnTo>
                <a:lnTo>
                  <a:pt x="640" y="1508"/>
                </a:lnTo>
                <a:lnTo>
                  <a:pt x="636" y="1546"/>
                </a:lnTo>
                <a:lnTo>
                  <a:pt x="632" y="1587"/>
                </a:lnTo>
                <a:lnTo>
                  <a:pt x="628" y="1626"/>
                </a:lnTo>
                <a:lnTo>
                  <a:pt x="623" y="1666"/>
                </a:lnTo>
                <a:lnTo>
                  <a:pt x="618" y="1705"/>
                </a:lnTo>
                <a:lnTo>
                  <a:pt x="612" y="1745"/>
                </a:lnTo>
                <a:lnTo>
                  <a:pt x="606" y="1784"/>
                </a:lnTo>
                <a:lnTo>
                  <a:pt x="599" y="1824"/>
                </a:lnTo>
                <a:lnTo>
                  <a:pt x="591" y="1863"/>
                </a:lnTo>
                <a:lnTo>
                  <a:pt x="584" y="1903"/>
                </a:lnTo>
                <a:lnTo>
                  <a:pt x="574" y="1942"/>
                </a:lnTo>
                <a:lnTo>
                  <a:pt x="566" y="1983"/>
                </a:lnTo>
                <a:lnTo>
                  <a:pt x="557" y="2022"/>
                </a:lnTo>
                <a:lnTo>
                  <a:pt x="546" y="2062"/>
                </a:lnTo>
                <a:lnTo>
                  <a:pt x="536" y="2101"/>
                </a:lnTo>
                <a:lnTo>
                  <a:pt x="524" y="2141"/>
                </a:lnTo>
                <a:lnTo>
                  <a:pt x="514" y="2180"/>
                </a:lnTo>
                <a:lnTo>
                  <a:pt x="501" y="2220"/>
                </a:lnTo>
                <a:lnTo>
                  <a:pt x="489" y="2259"/>
                </a:lnTo>
                <a:lnTo>
                  <a:pt x="477" y="2299"/>
                </a:lnTo>
                <a:lnTo>
                  <a:pt x="463" y="2338"/>
                </a:lnTo>
                <a:lnTo>
                  <a:pt x="449" y="2377"/>
                </a:lnTo>
                <a:lnTo>
                  <a:pt x="435" y="2417"/>
                </a:lnTo>
                <a:lnTo>
                  <a:pt x="419" y="2458"/>
                </a:lnTo>
                <a:lnTo>
                  <a:pt x="403" y="2497"/>
                </a:lnTo>
                <a:lnTo>
                  <a:pt x="387" y="2537"/>
                </a:lnTo>
                <a:lnTo>
                  <a:pt x="261" y="2534"/>
                </a:lnTo>
              </a:path>
            </a:pathLst>
          </a:custGeom>
          <a:solidFill>
            <a:srgbClr val="FFFF00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54"/>
          <p:cNvSpPr txBox="1">
            <a:spLocks noChangeArrowheads="1"/>
          </p:cNvSpPr>
          <p:nvPr/>
        </p:nvSpPr>
        <p:spPr bwMode="auto">
          <a:xfrm>
            <a:off x="831850" y="2549525"/>
            <a:ext cx="669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1600" b="1">
                <a:solidFill>
                  <a:schemeClr val="accent2"/>
                </a:solidFill>
                <a:latin typeface="Times New Roman" pitchFamily="18" charset="0"/>
              </a:rPr>
              <a:t>Mask</a:t>
            </a:r>
          </a:p>
        </p:txBody>
      </p:sp>
      <p:sp>
        <p:nvSpPr>
          <p:cNvPr id="44" name="Line 55"/>
          <p:cNvSpPr>
            <a:spLocks noChangeShapeType="1"/>
          </p:cNvSpPr>
          <p:nvPr/>
        </p:nvSpPr>
        <p:spPr bwMode="auto">
          <a:xfrm>
            <a:off x="2651125" y="2878138"/>
            <a:ext cx="1008063" cy="1255712"/>
          </a:xfrm>
          <a:prstGeom prst="line">
            <a:avLst/>
          </a:prstGeom>
          <a:noFill/>
          <a:ln w="25400">
            <a:solidFill>
              <a:srgbClr val="FC012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Text Box 56"/>
          <p:cNvSpPr txBox="1">
            <a:spLocks noChangeArrowheads="1"/>
          </p:cNvSpPr>
          <p:nvPr/>
        </p:nvSpPr>
        <p:spPr bwMode="auto">
          <a:xfrm>
            <a:off x="4098925" y="4157663"/>
            <a:ext cx="10223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1600" b="1">
                <a:solidFill>
                  <a:schemeClr val="accent2"/>
                </a:solidFill>
                <a:latin typeface="Times New Roman" pitchFamily="18" charset="0"/>
              </a:rPr>
              <a:t>Objective</a:t>
            </a:r>
          </a:p>
          <a:p>
            <a:pPr algn="ctr"/>
            <a:r>
              <a:rPr lang="en-US" altLang="en-US" sz="1600" b="1">
                <a:solidFill>
                  <a:schemeClr val="accent2"/>
                </a:solidFill>
                <a:latin typeface="Times New Roman" pitchFamily="18" charset="0"/>
              </a:rPr>
              <a:t>Lens</a:t>
            </a: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/>
          </p:nvPr>
        </p:nvGraphicFramePr>
        <p:xfrm>
          <a:off x="1608338" y="5689446"/>
          <a:ext cx="2158560" cy="736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6" name="Equation" r:id="rId3" imgW="1079280" imgH="368280" progId="Equation.3">
                  <p:embed/>
                </p:oleObj>
              </mc:Choice>
              <mc:Fallback>
                <p:oleObj name="Equation" r:id="rId3" imgW="1079280" imgH="368280" progId="Equation.3">
                  <p:embed/>
                  <p:pic>
                    <p:nvPicPr>
                      <p:cNvPr id="46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8338" y="5689446"/>
                        <a:ext cx="2158560" cy="736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/>
          </p:nvPr>
        </p:nvGraphicFramePr>
        <p:xfrm>
          <a:off x="5483743" y="5689446"/>
          <a:ext cx="2311400" cy="73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7" name="Equation" r:id="rId5" imgW="1155600" imgH="368280" progId="Equation.3">
                  <p:embed/>
                </p:oleObj>
              </mc:Choice>
              <mc:Fallback>
                <p:oleObj name="Equation" r:id="rId5" imgW="1155600" imgH="368280" progId="Equation.3">
                  <p:embed/>
                  <p:pic>
                    <p:nvPicPr>
                      <p:cNvPr id="47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743" y="5689446"/>
                        <a:ext cx="2311400" cy="736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8" name="Group 28"/>
          <p:cNvGrpSpPr>
            <a:grpSpLocks/>
          </p:cNvGrpSpPr>
          <p:nvPr/>
        </p:nvGrpSpPr>
        <p:grpSpPr bwMode="auto">
          <a:xfrm>
            <a:off x="5313477" y="2746130"/>
            <a:ext cx="1205767" cy="62646"/>
            <a:chOff x="4087" y="1768"/>
            <a:chExt cx="1611" cy="40"/>
          </a:xfrm>
        </p:grpSpPr>
        <p:sp>
          <p:nvSpPr>
            <p:cNvPr id="49" name="Rectangle 24"/>
            <p:cNvSpPr>
              <a:spLocks noChangeArrowheads="1"/>
            </p:cNvSpPr>
            <p:nvPr/>
          </p:nvSpPr>
          <p:spPr bwMode="auto">
            <a:xfrm>
              <a:off x="4087" y="1768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0" name="Rectangle 25"/>
            <p:cNvSpPr>
              <a:spLocks noChangeArrowheads="1"/>
            </p:cNvSpPr>
            <p:nvPr/>
          </p:nvSpPr>
          <p:spPr bwMode="auto">
            <a:xfrm>
              <a:off x="5027" y="1768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1" name="Rectangle 26"/>
            <p:cNvSpPr>
              <a:spLocks noChangeArrowheads="1"/>
            </p:cNvSpPr>
            <p:nvPr/>
          </p:nvSpPr>
          <p:spPr bwMode="auto">
            <a:xfrm>
              <a:off x="4565" y="1768"/>
              <a:ext cx="215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52" name="Rectangle 27"/>
            <p:cNvSpPr>
              <a:spLocks noChangeArrowheads="1"/>
            </p:cNvSpPr>
            <p:nvPr/>
          </p:nvSpPr>
          <p:spPr bwMode="auto">
            <a:xfrm>
              <a:off x="5482" y="1768"/>
              <a:ext cx="216" cy="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508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38275" y="322481"/>
            <a:ext cx="67158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3333FF"/>
                </a:solidFill>
              </a:rPr>
              <a:t>Lithography breaks Rayleigh’s rule</a:t>
            </a:r>
            <a:endParaRPr lang="en-US" dirty="0"/>
          </a:p>
        </p:txBody>
      </p:sp>
      <p:sp>
        <p:nvSpPr>
          <p:cNvPr id="2" name="Up Arrow 1"/>
          <p:cNvSpPr/>
          <p:nvPr/>
        </p:nvSpPr>
        <p:spPr>
          <a:xfrm>
            <a:off x="7012332" y="6248400"/>
            <a:ext cx="304112" cy="609600"/>
          </a:xfrm>
          <a:prstGeom prst="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2195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124200"/>
            <a:ext cx="8305800" cy="609600"/>
          </a:xfrm>
        </p:spPr>
        <p:txBody>
          <a:bodyPr/>
          <a:lstStyle/>
          <a:p>
            <a:pPr algn="ctr"/>
            <a:r>
              <a:rPr lang="en-US" dirty="0" smtClean="0"/>
              <a:t>We need a Next Generation Lithography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4800" b="1" dirty="0" smtClean="0">
                <a:solidFill>
                  <a:srgbClr val="C00000"/>
                </a:solidFill>
              </a:rPr>
              <a:t>The “NGL”s</a:t>
            </a:r>
            <a:r>
              <a:rPr lang="en-US" sz="4800" b="1" dirty="0">
                <a:solidFill>
                  <a:srgbClr val="C00000"/>
                </a:solidFill>
              </a:rPr>
              <a:t/>
            </a:r>
            <a:br>
              <a:rPr lang="en-US" sz="4800" b="1" dirty="0">
                <a:solidFill>
                  <a:srgbClr val="C00000"/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72845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8D645-A105-448F-AED0-D25A92E1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74926"/>
            <a:ext cx="7772400" cy="609600"/>
          </a:xfrm>
        </p:spPr>
        <p:txBody>
          <a:bodyPr/>
          <a:lstStyle/>
          <a:p>
            <a:r>
              <a:rPr lang="en-US" dirty="0" smtClean="0"/>
              <a:t>Next Generation Lithography - NGL 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8407C-3B9D-4D4A-B85A-F72EE55BD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219200"/>
            <a:ext cx="7772400" cy="4800600"/>
          </a:xfrm>
        </p:spPr>
        <p:txBody>
          <a:bodyPr/>
          <a:lstStyle/>
          <a:p>
            <a:r>
              <a:rPr lang="en-US" dirty="0"/>
              <a:t>SEMATECH and the ITRS</a:t>
            </a:r>
          </a:p>
          <a:p>
            <a:pPr lvl="1"/>
            <a:r>
              <a:rPr lang="en-US" dirty="0"/>
              <a:t>Beyond the 22 nm node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B7FA4F-2403-416A-8879-8714D070E3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67AD98-D26B-4E7C-A852-9864DEC626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72986" y="2164748"/>
          <a:ext cx="8598026" cy="352542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9013">
                  <a:extLst>
                    <a:ext uri="{9D8B030D-6E8A-4147-A177-3AD203B41FA5}">
                      <a16:colId xmlns:a16="http://schemas.microsoft.com/office/drawing/2014/main" val="1498393589"/>
                    </a:ext>
                  </a:extLst>
                </a:gridCol>
                <a:gridCol w="4299013">
                  <a:extLst>
                    <a:ext uri="{9D8B030D-6E8A-4147-A177-3AD203B41FA5}">
                      <a16:colId xmlns:a16="http://schemas.microsoft.com/office/drawing/2014/main" val="4197034088"/>
                    </a:ext>
                  </a:extLst>
                </a:gridCol>
              </a:tblGrid>
              <a:tr h="794112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Optical Lithography</a:t>
                      </a:r>
                      <a:endParaRPr lang="en-US" sz="3200" b="0" dirty="0"/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/>
                        <a:t>Electron Beam Litho.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1310905"/>
                  </a:ext>
                </a:extLst>
              </a:tr>
              <a:tr h="2731310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High throughput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Resolution limited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EUV?</a:t>
                      </a: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High Resolution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</a:rPr>
                        <a:t>Serial process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800" b="1" dirty="0" smtClean="0">
                          <a:solidFill>
                            <a:srgbClr val="FF0000"/>
                          </a:solidFill>
                        </a:rPr>
                        <a:t>Cross over Problem</a:t>
                      </a:r>
                      <a:endParaRPr 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8480766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1D8C0-A11D-42FE-A307-B6CDB4CB5A0C}"/>
                  </a:ext>
                </a:extLst>
              </p:cNvPr>
              <p:cNvSpPr txBox="1"/>
              <p:nvPr/>
            </p:nvSpPr>
            <p:spPr>
              <a:xfrm>
                <a:off x="1388854" y="4477110"/>
                <a:ext cx="1992702" cy="102431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200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i="1" dirty="0"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𝑁𝐴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91D8C0-A11D-42FE-A307-B6CDB4CB5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8854" y="4477110"/>
                <a:ext cx="1992702" cy="102431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549140-8C1B-472E-8D3C-06514938E1F6}"/>
                  </a:ext>
                </a:extLst>
              </p:cNvPr>
              <p:cNvSpPr txBox="1"/>
              <p:nvPr/>
            </p:nvSpPr>
            <p:spPr>
              <a:xfrm>
                <a:off x="5656054" y="4477110"/>
                <a:ext cx="1992702" cy="1024127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dirty="0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i="0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sz="3200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A549140-8C1B-472E-8D3C-06514938E1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6054" y="4477110"/>
                <a:ext cx="1992702" cy="10241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accent2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3416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5439276" cy="1325563"/>
          </a:xfrm>
        </p:spPr>
        <p:txBody>
          <a:bodyPr/>
          <a:lstStyle/>
          <a:p>
            <a:r>
              <a:rPr lang="en-US" dirty="0" smtClean="0"/>
              <a:t>X-ray Proximity Printing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1225012"/>
            <a:ext cx="7776095" cy="49311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084701" y="126466"/>
                <a:ext cx="2014078" cy="6887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ra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701" y="126466"/>
                <a:ext cx="2014078" cy="6887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184953" y="758487"/>
                <a:ext cx="181357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 ≅1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4953" y="758487"/>
                <a:ext cx="1813573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1354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11542" y="2362200"/>
            <a:ext cx="594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222222"/>
                </a:solidFill>
                <a:latin typeface="Roboto"/>
              </a:rPr>
              <a:t>LIGA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 is the 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german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 acronym for lithography, electroplating and 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moulding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 (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Lithographie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, 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Galvanik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 und </a:t>
            </a:r>
            <a:r>
              <a:rPr lang="en-US" dirty="0" err="1">
                <a:solidFill>
                  <a:srgbClr val="222222"/>
                </a:solidFill>
                <a:latin typeface="Roboto"/>
              </a:rPr>
              <a:t>Abformung</a:t>
            </a:r>
            <a:r>
              <a:rPr lang="en-US" dirty="0">
                <a:solidFill>
                  <a:srgbClr val="222222"/>
                </a:solidFill>
                <a:latin typeface="Roboto"/>
              </a:rPr>
              <a:t>).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0176" t="25107" r="22368" b="23138"/>
          <a:stretch/>
        </p:blipFill>
        <p:spPr>
          <a:xfrm>
            <a:off x="838200" y="762000"/>
            <a:ext cx="7007392" cy="5446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242"/>
            <a:ext cx="7886700" cy="1325563"/>
          </a:xfrm>
        </p:spPr>
        <p:txBody>
          <a:bodyPr/>
          <a:lstStyle/>
          <a:p>
            <a:r>
              <a:rPr lang="en-US" dirty="0" smtClean="0"/>
              <a:t>LIGA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229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MII template- 9-2005">
  <a:themeElements>
    <a:clrScheme name="MII template- 9-2005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II template- 9-200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II template- 9-2005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I template- 9-2005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I template- 9-2005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16707</TotalTime>
  <Words>743</Words>
  <Application>Microsoft Office PowerPoint</Application>
  <PresentationFormat>On-screen Show (4:3)</PresentationFormat>
  <Paragraphs>172</Paragraphs>
  <Slides>49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Arial</vt:lpstr>
      <vt:lpstr>Cambria Math</vt:lpstr>
      <vt:lpstr>Helvetica Neue</vt:lpstr>
      <vt:lpstr>Lucida Sans</vt:lpstr>
      <vt:lpstr>Roboto</vt:lpstr>
      <vt:lpstr>Symbol</vt:lpstr>
      <vt:lpstr>Times New Roman</vt:lpstr>
      <vt:lpstr>Webdings</vt:lpstr>
      <vt:lpstr>2_MII template- 9-2005</vt:lpstr>
      <vt:lpstr>CS ChemDraw Drawing</vt:lpstr>
      <vt:lpstr>Equation</vt:lpstr>
      <vt:lpstr>PowerPoint Presentation</vt:lpstr>
      <vt:lpstr>Rayleigh’s Rule…”k”</vt:lpstr>
      <vt:lpstr>PowerPoint Presentation</vt:lpstr>
      <vt:lpstr>PowerPoint Presentation</vt:lpstr>
      <vt:lpstr>PowerPoint Presentation</vt:lpstr>
      <vt:lpstr>We need a Next Generation Lithography  The “NGL”s  </vt:lpstr>
      <vt:lpstr>Next Generation Lithography - NGL  </vt:lpstr>
      <vt:lpstr>X-ray Proximity Printing</vt:lpstr>
      <vt:lpstr>LIGA Process</vt:lpstr>
      <vt:lpstr>The LIGA Process and MEMS    Micro Electo Mechanical Systems</vt:lpstr>
      <vt:lpstr>LIGA PROCESS</vt:lpstr>
      <vt:lpstr>3 Axis Accelerometer   EE-UC Berkeley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 the end….</vt:lpstr>
      <vt:lpstr>The Landscape is littered with NGL’s</vt:lpstr>
      <vt:lpstr>Focused ion beam lithography</vt:lpstr>
      <vt:lpstr>Liquid Metal Ion Source</vt:lpstr>
      <vt:lpstr>Inelastic (Electronic) Collisions</vt:lpstr>
      <vt:lpstr>Motivation: Ions</vt:lpstr>
      <vt:lpstr>Physical Milling or Sputtering </vt:lpstr>
      <vt:lpstr>Gas Assisted Etching (GAE) and Deposition (GAD)</vt:lpstr>
      <vt:lpstr>Resists for IBL</vt:lpstr>
      <vt:lpstr>Ion Beam Properties</vt:lpstr>
      <vt:lpstr>Ion Projection Lithography: Masks</vt:lpstr>
      <vt:lpstr>Future Outlook</vt:lpstr>
      <vt:lpstr>PowerPoint Presentation</vt:lpstr>
      <vt:lpstr>PowerPoint Presentation</vt:lpstr>
      <vt:lpstr>EUV Mirror</vt:lpstr>
      <vt:lpstr>PowerPoint Presentation</vt:lpstr>
      <vt:lpstr>PowerPoint Presentation</vt:lpstr>
      <vt:lpstr>Large, complex, costly 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just an EUV light bulb that is 100x to dim!!</vt:lpstr>
      <vt:lpstr>Cymer EUV Light Source</vt:lpstr>
      <vt:lpstr>PowerPoint Presentation</vt:lpstr>
      <vt:lpstr>PowerPoint Presentation</vt:lpstr>
      <vt:lpstr>PowerPoint Presentation</vt:lpstr>
    </vt:vector>
  </TitlesOfParts>
  <Company>The University of Texas at Austin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willson</dc:creator>
  <cp:lastModifiedBy>grant</cp:lastModifiedBy>
  <cp:revision>1046</cp:revision>
  <cp:lastPrinted>2018-09-18T04:29:54Z</cp:lastPrinted>
  <dcterms:created xsi:type="dcterms:W3CDTF">2002-02-15T21:27:43Z</dcterms:created>
  <dcterms:modified xsi:type="dcterms:W3CDTF">2018-09-18T16:14:17Z</dcterms:modified>
</cp:coreProperties>
</file>